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05" r:id="rId1"/>
  </p:sldMasterIdLst>
  <p:notesMasterIdLst>
    <p:notesMasterId r:id="rId72"/>
  </p:notesMasterIdLst>
  <p:handoutMasterIdLst>
    <p:handoutMasterId r:id="rId73"/>
  </p:handoutMasterIdLst>
  <p:sldIdLst>
    <p:sldId id="339" r:id="rId2"/>
    <p:sldId id="343" r:id="rId3"/>
    <p:sldId id="363" r:id="rId4"/>
    <p:sldId id="357" r:id="rId5"/>
    <p:sldId id="356" r:id="rId6"/>
    <p:sldId id="384" r:id="rId7"/>
    <p:sldId id="364" r:id="rId8"/>
    <p:sldId id="344" r:id="rId9"/>
    <p:sldId id="345" r:id="rId10"/>
    <p:sldId id="346" r:id="rId11"/>
    <p:sldId id="347" r:id="rId12"/>
    <p:sldId id="348" r:id="rId13"/>
    <p:sldId id="349" r:id="rId14"/>
    <p:sldId id="351" r:id="rId15"/>
    <p:sldId id="352" r:id="rId16"/>
    <p:sldId id="350" r:id="rId17"/>
    <p:sldId id="413" r:id="rId18"/>
    <p:sldId id="414" r:id="rId19"/>
    <p:sldId id="353" r:id="rId20"/>
    <p:sldId id="354" r:id="rId21"/>
    <p:sldId id="355" r:id="rId22"/>
    <p:sldId id="359" r:id="rId23"/>
    <p:sldId id="360" r:id="rId24"/>
    <p:sldId id="361" r:id="rId25"/>
    <p:sldId id="362" r:id="rId26"/>
    <p:sldId id="358" r:id="rId27"/>
    <p:sldId id="386" r:id="rId28"/>
    <p:sldId id="387" r:id="rId29"/>
    <p:sldId id="389" r:id="rId30"/>
    <p:sldId id="388" r:id="rId31"/>
    <p:sldId id="379" r:id="rId32"/>
    <p:sldId id="395" r:id="rId33"/>
    <p:sldId id="390" r:id="rId34"/>
    <p:sldId id="392" r:id="rId35"/>
    <p:sldId id="391" r:id="rId36"/>
    <p:sldId id="412" r:id="rId37"/>
    <p:sldId id="380" r:id="rId38"/>
    <p:sldId id="397" r:id="rId39"/>
    <p:sldId id="410" r:id="rId40"/>
    <p:sldId id="400" r:id="rId41"/>
    <p:sldId id="423" r:id="rId42"/>
    <p:sldId id="404" r:id="rId43"/>
    <p:sldId id="401" r:id="rId44"/>
    <p:sldId id="402" r:id="rId45"/>
    <p:sldId id="399" r:id="rId46"/>
    <p:sldId id="405" r:id="rId47"/>
    <p:sldId id="406" r:id="rId48"/>
    <p:sldId id="407" r:id="rId49"/>
    <p:sldId id="408" r:id="rId50"/>
    <p:sldId id="409" r:id="rId51"/>
    <p:sldId id="411" r:id="rId52"/>
    <p:sldId id="376" r:id="rId53"/>
    <p:sldId id="377" r:id="rId54"/>
    <p:sldId id="369" r:id="rId55"/>
    <p:sldId id="383" r:id="rId56"/>
    <p:sldId id="370" r:id="rId57"/>
    <p:sldId id="373" r:id="rId58"/>
    <p:sldId id="371" r:id="rId59"/>
    <p:sldId id="372" r:id="rId60"/>
    <p:sldId id="378" r:id="rId61"/>
    <p:sldId id="385" r:id="rId62"/>
    <p:sldId id="416" r:id="rId63"/>
    <p:sldId id="393" r:id="rId64"/>
    <p:sldId id="381" r:id="rId65"/>
    <p:sldId id="394" r:id="rId66"/>
    <p:sldId id="420" r:id="rId67"/>
    <p:sldId id="417" r:id="rId68"/>
    <p:sldId id="418" r:id="rId69"/>
    <p:sldId id="419" r:id="rId70"/>
    <p:sldId id="421" r:id="rId71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9C84892-C57B-44FF-B94E-14DF3A0A3D1B}">
          <p14:sldIdLst>
            <p14:sldId id="339"/>
            <p14:sldId id="343"/>
            <p14:sldId id="363"/>
          </p14:sldIdLst>
        </p14:section>
        <p14:section name="Why aerodynamics?" id="{0464C971-4529-4950-91C4-EE326AA70CFF}">
          <p14:sldIdLst>
            <p14:sldId id="357"/>
            <p14:sldId id="356"/>
            <p14:sldId id="384"/>
            <p14:sldId id="364"/>
          </p14:sldIdLst>
        </p14:section>
        <p14:section name="Formula 1 aerodynamic development" id="{54127DAA-8BD3-4EFD-A9E4-0D13CF13E6D7}">
          <p14:sldIdLst>
            <p14:sldId id="344"/>
            <p14:sldId id="345"/>
            <p14:sldId id="346"/>
            <p14:sldId id="347"/>
            <p14:sldId id="348"/>
            <p14:sldId id="349"/>
            <p14:sldId id="351"/>
            <p14:sldId id="352"/>
            <p14:sldId id="350"/>
            <p14:sldId id="413"/>
            <p14:sldId id="414"/>
            <p14:sldId id="353"/>
          </p14:sldIdLst>
        </p14:section>
        <p14:section name="Understanding development metrics" id="{E43D4CB3-1D45-4EF3-9DD6-A4C6198BF77C}">
          <p14:sldIdLst>
            <p14:sldId id="354"/>
            <p14:sldId id="355"/>
            <p14:sldId id="359"/>
            <p14:sldId id="360"/>
            <p14:sldId id="361"/>
            <p14:sldId id="362"/>
          </p14:sldIdLst>
        </p14:section>
        <p14:section name="How to improve your development process" id="{E740D711-04FF-4EEC-8F0C-4E2BF1F0956D}">
          <p14:sldIdLst>
            <p14:sldId id="358"/>
            <p14:sldId id="386"/>
            <p14:sldId id="387"/>
            <p14:sldId id="389"/>
            <p14:sldId id="388"/>
            <p14:sldId id="379"/>
            <p14:sldId id="395"/>
            <p14:sldId id="390"/>
            <p14:sldId id="392"/>
            <p14:sldId id="391"/>
            <p14:sldId id="412"/>
            <p14:sldId id="380"/>
            <p14:sldId id="397"/>
            <p14:sldId id="410"/>
            <p14:sldId id="400"/>
            <p14:sldId id="423"/>
            <p14:sldId id="404"/>
            <p14:sldId id="401"/>
            <p14:sldId id="402"/>
            <p14:sldId id="399"/>
            <p14:sldId id="405"/>
            <p14:sldId id="406"/>
            <p14:sldId id="407"/>
            <p14:sldId id="408"/>
            <p14:sldId id="409"/>
            <p14:sldId id="411"/>
            <p14:sldId id="376"/>
            <p14:sldId id="377"/>
            <p14:sldId id="369"/>
            <p14:sldId id="383"/>
            <p14:sldId id="370"/>
            <p14:sldId id="373"/>
            <p14:sldId id="371"/>
            <p14:sldId id="372"/>
            <p14:sldId id="378"/>
            <p14:sldId id="385"/>
            <p14:sldId id="416"/>
            <p14:sldId id="393"/>
            <p14:sldId id="381"/>
            <p14:sldId id="394"/>
            <p14:sldId id="420"/>
            <p14:sldId id="417"/>
            <p14:sldId id="418"/>
            <p14:sldId id="419"/>
            <p14:sldId id="421"/>
          </p14:sldIdLst>
        </p14:section>
      </p14:sectionLst>
    </p:ex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693"/>
    <a:srgbClr val="FFFFFF"/>
    <a:srgbClr val="52FF52"/>
    <a:srgbClr val="FBFBFB"/>
    <a:srgbClr val="FF0000"/>
    <a:srgbClr val="0000FF"/>
    <a:srgbClr val="1B1BED"/>
    <a:srgbClr val="F67C2B"/>
    <a:srgbClr val="3E70CA"/>
    <a:srgbClr val="ED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75" autoAdjust="0"/>
    <p:restoredTop sz="94706" autoAdjust="0"/>
  </p:normalViewPr>
  <p:slideViewPr>
    <p:cSldViewPr snapToGrid="0" snapToObjects="1" showGuides="1">
      <p:cViewPr>
        <p:scale>
          <a:sx n="66" d="100"/>
          <a:sy n="66" d="100"/>
        </p:scale>
        <p:origin x="3492" y="197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3" d="100"/>
          <a:sy n="123" d="100"/>
        </p:scale>
        <p:origin x="244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%20T5600\OneDrive%20-%20bwedu\32_FW-LES\Datenauswertu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factory.wf1\wf1\Department2\aerodynamics\03_AeroDevelopment\05_TeamJones\02_Team%20Members\17_JonasP\90_AeroPresentations\TurnaroundSpreadsheet0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%20T5600\OneDrive%20-%20bwedu\32_FW-LES\Datenauswertung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purvis\Documents\Careers%20Presentation%20-%20AP\2015%20Competitor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purvis\Documents\Careers%20Presentation%20-%20AP\2015%20Competitor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factory.wf1\wf1\Department2\aerodynamics\03_AeroDevelopment\05_TeamJones\02_Team%20Members\17_JonasP\90_AeroPresentations\TurnaroundSpreadsheet0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factory.wf1\wf1\Department2\aerodynamics\03_AeroDevelopment\05_TeamJones\02_Team%20Members\17_JonasP\90_AeroPresentations\TurnaroundSpreadsheet0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factory.wf1\wf1\Department2\aerodynamics\03_AeroDevelopment\05_TeamJones\02_Team%20Members\17_JonasP\90_AeroPresentations\TurnaroundSpreadsheet0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factory.wf1\wf1\Department2\aerodynamics\03_AeroDevelopment\05_TeamJones\02_Team%20Members\17_JonasP\90_AeroPresentations\TurnaroundSpreadsheet0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factory.wf1\wf1\Department2\aerodynamics\03_AeroDevelopment\05_TeamJones\02_Team%20Members\17_JonasP\90_AeroPresentations\TurnaroundSpreadsheet0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factory.wf1\wf1\Department2\aerodynamics\03_AeroDevelopment\05_TeamJones\02_Team%20Members\17_JonasP\90_AeroPresentations\TurnaroundSpreadsheet0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AVG TOTAL</a:t>
            </a:r>
            <a:r>
              <a:rPr lang="de-DE" baseline="0" dirty="0"/>
              <a:t> CpT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8476738845144358"/>
          <c:y val="0.12105715952172644"/>
          <c:w val="0.75039927821522312"/>
          <c:h val="0.74954884806065913"/>
        </c:manualLayout>
      </c:layout>
      <c:scatterChart>
        <c:scatterStyle val="lineMarker"/>
        <c:varyColors val="0"/>
        <c:ser>
          <c:idx val="0"/>
          <c:order val="0"/>
          <c:tx>
            <c:strRef>
              <c:f>Tabelle1!$B$23</c:f>
              <c:strCache>
                <c:ptCount val="1"/>
                <c:pt idx="0">
                  <c:v>neuer FW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Tabelle1!$A$26:$A$31</c:f>
              <c:numCache>
                <c:formatCode>General</c:formatCode>
                <c:ptCount val="6"/>
                <c:pt idx="0">
                  <c:v>70</c:v>
                </c:pt>
                <c:pt idx="1">
                  <c:v>60</c:v>
                </c:pt>
                <c:pt idx="2">
                  <c:v>50</c:v>
                </c:pt>
                <c:pt idx="3">
                  <c:v>40</c:v>
                </c:pt>
                <c:pt idx="4">
                  <c:v>30</c:v>
                </c:pt>
                <c:pt idx="5">
                  <c:v>20</c:v>
                </c:pt>
              </c:numCache>
            </c:numRef>
          </c:xVal>
          <c:yVal>
            <c:numRef>
              <c:f>Tabelle1!$T$26:$T$31</c:f>
              <c:numCache>
                <c:formatCode>0.000</c:formatCode>
                <c:ptCount val="6"/>
                <c:pt idx="0">
                  <c:v>0.78200441428571421</c:v>
                </c:pt>
                <c:pt idx="1">
                  <c:v>0.74295299999999997</c:v>
                </c:pt>
                <c:pt idx="2">
                  <c:v>0.7325475714285713</c:v>
                </c:pt>
                <c:pt idx="3">
                  <c:v>0.5370590428571429</c:v>
                </c:pt>
                <c:pt idx="4">
                  <c:v>0.52950981428571431</c:v>
                </c:pt>
                <c:pt idx="5">
                  <c:v>0.48627239428571428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E9-4028-BBEB-81C490A8FE10}"/>
            </c:ext>
          </c:extLst>
        </c:ser>
        <c:ser>
          <c:idx val="1"/>
          <c:order val="1"/>
          <c:tx>
            <c:strRef>
              <c:f>Tabelle1!$B$33</c:f>
              <c:strCache>
                <c:ptCount val="1"/>
                <c:pt idx="0">
                  <c:v>alter FW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Tabelle1!$A$36:$A$41</c:f>
              <c:numCache>
                <c:formatCode>General</c:formatCode>
                <c:ptCount val="6"/>
                <c:pt idx="0">
                  <c:v>70</c:v>
                </c:pt>
                <c:pt idx="1">
                  <c:v>60</c:v>
                </c:pt>
                <c:pt idx="2">
                  <c:v>50</c:v>
                </c:pt>
                <c:pt idx="3">
                  <c:v>40</c:v>
                </c:pt>
                <c:pt idx="4">
                  <c:v>30</c:v>
                </c:pt>
                <c:pt idx="5">
                  <c:v>20</c:v>
                </c:pt>
              </c:numCache>
            </c:numRef>
          </c:xVal>
          <c:yVal>
            <c:numRef>
              <c:f>Tabelle1!$T$36:$T$41</c:f>
              <c:numCache>
                <c:formatCode>0.000</c:formatCode>
                <c:ptCount val="6"/>
                <c:pt idx="0">
                  <c:v>0.59788305714285717</c:v>
                </c:pt>
                <c:pt idx="1">
                  <c:v>0.53848406571428575</c:v>
                </c:pt>
                <c:pt idx="2">
                  <c:v>0.48498828571428565</c:v>
                </c:pt>
                <c:pt idx="3">
                  <c:v>0.42532924285714285</c:v>
                </c:pt>
                <c:pt idx="4">
                  <c:v>0.37808954285714286</c:v>
                </c:pt>
                <c:pt idx="5">
                  <c:v>0.32505810000000002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BE9-4028-BBEB-81C490A8FE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1250784"/>
        <c:axId val="1181252448"/>
      </c:scatterChart>
      <c:valAx>
        <c:axId val="1181250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Ride </a:t>
                </a:r>
                <a:r>
                  <a:rPr lang="de-DE" dirty="0" err="1"/>
                  <a:t>height</a:t>
                </a:r>
                <a:r>
                  <a:rPr lang="de-DE" dirty="0"/>
                  <a:t>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1252448"/>
        <c:crossesAt val="-1"/>
        <c:crossBetween val="midCat"/>
      </c:valAx>
      <c:valAx>
        <c:axId val="118125244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avg CpT (-)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1250784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2"/>
          <c:tx>
            <c:strRef>
              <c:f>Sheet1!$L$6</c:f>
              <c:strCache>
                <c:ptCount val="1"/>
                <c:pt idx="0">
                  <c:v>CAD2CFD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Sheet1!$L$7:$L$16</c:f>
              <c:numCache>
                <c:formatCode>General</c:formatCode>
                <c:ptCount val="10"/>
                <c:pt idx="0">
                  <c:v>0.16666666666666666</c:v>
                </c:pt>
                <c:pt idx="1">
                  <c:v>0.16666666666666666</c:v>
                </c:pt>
                <c:pt idx="2">
                  <c:v>0.16666666666666666</c:v>
                </c:pt>
                <c:pt idx="3">
                  <c:v>0.16666666666666666</c:v>
                </c:pt>
                <c:pt idx="4">
                  <c:v>0.16666666666666666</c:v>
                </c:pt>
                <c:pt idx="5">
                  <c:v>0.16666666666666666</c:v>
                </c:pt>
                <c:pt idx="6">
                  <c:v>0.16666666666666666</c:v>
                </c:pt>
                <c:pt idx="7">
                  <c:v>0.25</c:v>
                </c:pt>
                <c:pt idx="8">
                  <c:v>1.6666666666666666E-2</c:v>
                </c:pt>
                <c:pt idx="9">
                  <c:v>1.6666666666666666E-2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C-4284-A535-2D4C3DC05679}"/>
            </c:ext>
          </c:extLst>
        </c:ser>
        <c:ser>
          <c:idx val="1"/>
          <c:order val="3"/>
          <c:tx>
            <c:strRef>
              <c:f>Sheet1!$M$6</c:f>
              <c:strCache>
                <c:ptCount val="1"/>
                <c:pt idx="0">
                  <c:v>meshing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Sheet1!$M$7:$M$16</c:f>
              <c:numCache>
                <c:formatCode>General</c:formatCode>
                <c:ptCount val="10"/>
                <c:pt idx="0">
                  <c:v>0.33333333333333331</c:v>
                </c:pt>
                <c:pt idx="1">
                  <c:v>0.33333333333333331</c:v>
                </c:pt>
                <c:pt idx="2">
                  <c:v>0.41666666666666669</c:v>
                </c:pt>
                <c:pt idx="3">
                  <c:v>0.58333333333333337</c:v>
                </c:pt>
                <c:pt idx="4">
                  <c:v>0.66666666666666663</c:v>
                </c:pt>
                <c:pt idx="5">
                  <c:v>0.75</c:v>
                </c:pt>
                <c:pt idx="6">
                  <c:v>0.83333333333333337</c:v>
                </c:pt>
                <c:pt idx="7">
                  <c:v>1.1666666666666667</c:v>
                </c:pt>
                <c:pt idx="8">
                  <c:v>0.33333333333333331</c:v>
                </c:pt>
                <c:pt idx="9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9C-4284-A535-2D4C3DC05679}"/>
            </c:ext>
          </c:extLst>
        </c:ser>
        <c:ser>
          <c:idx val="2"/>
          <c:order val="4"/>
          <c:tx>
            <c:strRef>
              <c:f>Sheet1!$N$6</c:f>
              <c:strCache>
                <c:ptCount val="1"/>
                <c:pt idx="0">
                  <c:v>solving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Sheet1!$N$7:$N$16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2.0833333333333335</c:v>
                </c:pt>
                <c:pt idx="3">
                  <c:v>4.166666666666667</c:v>
                </c:pt>
                <c:pt idx="4">
                  <c:v>4.666666666666667</c:v>
                </c:pt>
                <c:pt idx="5">
                  <c:v>5</c:v>
                </c:pt>
                <c:pt idx="6">
                  <c:v>6.333333333333333</c:v>
                </c:pt>
                <c:pt idx="7">
                  <c:v>8</c:v>
                </c:pt>
                <c:pt idx="8">
                  <c:v>6.666666666666667</c:v>
                </c:pt>
                <c:pt idx="9">
                  <c:v>3.6666666666666665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9C-4284-A535-2D4C3DC05679}"/>
            </c:ext>
          </c:extLst>
        </c:ser>
        <c:ser>
          <c:idx val="3"/>
          <c:order val="5"/>
          <c:tx>
            <c:strRef>
              <c:f>Sheet1!$O$6</c:f>
              <c:strCache>
                <c:ptCount val="1"/>
                <c:pt idx="0">
                  <c:v>posting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Sheet1!$O$7:$O$16</c:f>
              <c:numCache>
                <c:formatCode>General</c:formatCode>
                <c:ptCount val="10"/>
                <c:pt idx="0">
                  <c:v>0.33333333333333331</c:v>
                </c:pt>
                <c:pt idx="1">
                  <c:v>0.33333333333333331</c:v>
                </c:pt>
                <c:pt idx="2">
                  <c:v>0.33333333333333331</c:v>
                </c:pt>
                <c:pt idx="3">
                  <c:v>0.5</c:v>
                </c:pt>
                <c:pt idx="4">
                  <c:v>0.5</c:v>
                </c:pt>
                <c:pt idx="5">
                  <c:v>0.58333333333333337</c:v>
                </c:pt>
                <c:pt idx="6">
                  <c:v>1</c:v>
                </c:pt>
                <c:pt idx="7">
                  <c:v>1.75</c:v>
                </c:pt>
                <c:pt idx="8">
                  <c:v>0.13333333333333333</c:v>
                </c:pt>
                <c:pt idx="9">
                  <c:v>0.13333333333333333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9C-4284-A535-2D4C3DC056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44927624"/>
        <c:axId val="744958784"/>
      </c:barChart>
      <c:lineChart>
        <c:grouping val="standard"/>
        <c:varyColors val="0"/>
        <c:ser>
          <c:idx val="4"/>
          <c:order val="0"/>
          <c:tx>
            <c:strRef>
              <c:f>Sheet1!$B$6</c:f>
              <c:strCache>
                <c:ptCount val="1"/>
                <c:pt idx="0">
                  <c:v># cells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Sheet1!$B$7:$B$16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90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89C-4284-A535-2D4C3DC05679}"/>
            </c:ext>
          </c:extLst>
        </c:ser>
        <c:ser>
          <c:idx val="5"/>
          <c:order val="1"/>
          <c:tx>
            <c:strRef>
              <c:f>Sheet1!$C$6</c:f>
              <c:strCache>
                <c:ptCount val="1"/>
                <c:pt idx="0">
                  <c:v>equivalent # cells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Sheet1!$C$7:$C$16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135</c:v>
                </c:pt>
                <c:pt idx="9">
                  <c:v>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89C-4284-A535-2D4C3DC056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2640536"/>
        <c:axId val="310703016"/>
      </c:lineChart>
      <c:catAx>
        <c:axId val="472640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03016"/>
        <c:crosses val="autoZero"/>
        <c:auto val="1"/>
        <c:lblAlgn val="ctr"/>
        <c:lblOffset val="100"/>
        <c:noMultiLvlLbl val="0"/>
      </c:catAx>
      <c:valAx>
        <c:axId val="310703016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</a:t>
                </a:r>
                <a:r>
                  <a:rPr lang="en-US" baseline="0"/>
                  <a:t> cells (mio)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640536"/>
        <c:crosses val="autoZero"/>
        <c:crossBetween val="between"/>
      </c:valAx>
      <c:valAx>
        <c:axId val="744958784"/>
        <c:scaling>
          <c:orientation val="minMax"/>
          <c:max val="1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</a:t>
                </a:r>
                <a:r>
                  <a:rPr lang="en-GB" baseline="0"/>
                  <a:t> (h)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927624"/>
        <c:crosses val="max"/>
        <c:crossBetween val="between"/>
      </c:valAx>
      <c:catAx>
        <c:axId val="744927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44958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0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i="1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61681997890338"/>
          <c:y val="4.2480274842545157E-2"/>
          <c:w val="0.80779600556542563"/>
          <c:h val="0.74599877990458918"/>
        </c:manualLayout>
      </c:layout>
      <c:scatterChart>
        <c:scatterStyle val="lineMarker"/>
        <c:varyColors val="0"/>
        <c:ser>
          <c:idx val="0"/>
          <c:order val="0"/>
          <c:tx>
            <c:strRef>
              <c:f>Tabelle1!$B$2</c:f>
              <c:strCache>
                <c:ptCount val="1"/>
                <c:pt idx="0">
                  <c:v>neuer FW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Tabelle1!$A$4:$A$9</c:f>
              <c:numCache>
                <c:formatCode>General</c:formatCode>
                <c:ptCount val="6"/>
                <c:pt idx="0">
                  <c:v>70</c:v>
                </c:pt>
                <c:pt idx="1">
                  <c:v>60</c:v>
                </c:pt>
                <c:pt idx="2">
                  <c:v>50</c:v>
                </c:pt>
                <c:pt idx="3">
                  <c:v>40</c:v>
                </c:pt>
                <c:pt idx="4">
                  <c:v>30</c:v>
                </c:pt>
                <c:pt idx="5">
                  <c:v>20</c:v>
                </c:pt>
              </c:numCache>
            </c:numRef>
          </c:xVal>
          <c:yVal>
            <c:numRef>
              <c:f>Tabelle1!$B$4:$B$9</c:f>
              <c:numCache>
                <c:formatCode>0.000</c:formatCode>
                <c:ptCount val="6"/>
                <c:pt idx="0">
                  <c:v>1.7102901591854101</c:v>
                </c:pt>
                <c:pt idx="1">
                  <c:v>1.8144862056139399</c:v>
                </c:pt>
                <c:pt idx="2">
                  <c:v>1.8850600694975601</c:v>
                </c:pt>
                <c:pt idx="3">
                  <c:v>1.9738902643667799</c:v>
                </c:pt>
                <c:pt idx="4">
                  <c:v>2.1382538061929899</c:v>
                </c:pt>
                <c:pt idx="5">
                  <c:v>2.34566746873173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E8A-4E75-9A4D-49246062E585}"/>
            </c:ext>
          </c:extLst>
        </c:ser>
        <c:ser>
          <c:idx val="1"/>
          <c:order val="1"/>
          <c:tx>
            <c:strRef>
              <c:f>Tabelle1!$D$2</c:f>
              <c:strCache>
                <c:ptCount val="1"/>
                <c:pt idx="0">
                  <c:v>alter FW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Tabelle1!$A$4:$A$9</c:f>
              <c:numCache>
                <c:formatCode>General</c:formatCode>
                <c:ptCount val="6"/>
                <c:pt idx="0">
                  <c:v>70</c:v>
                </c:pt>
                <c:pt idx="1">
                  <c:v>60</c:v>
                </c:pt>
                <c:pt idx="2">
                  <c:v>50</c:v>
                </c:pt>
                <c:pt idx="3">
                  <c:v>40</c:v>
                </c:pt>
                <c:pt idx="4">
                  <c:v>30</c:v>
                </c:pt>
                <c:pt idx="5">
                  <c:v>20</c:v>
                </c:pt>
              </c:numCache>
            </c:numRef>
          </c:xVal>
          <c:yVal>
            <c:numRef>
              <c:f>Tabelle1!$D$4:$D$9</c:f>
              <c:numCache>
                <c:formatCode>0.000</c:formatCode>
                <c:ptCount val="6"/>
                <c:pt idx="0">
                  <c:v>1.59405841593435</c:v>
                </c:pt>
                <c:pt idx="1">
                  <c:v>1.6517783994076101</c:v>
                </c:pt>
                <c:pt idx="2">
                  <c:v>1.70674273233158</c:v>
                </c:pt>
                <c:pt idx="3">
                  <c:v>1.7521851138629601</c:v>
                </c:pt>
                <c:pt idx="4">
                  <c:v>1.78217309433056</c:v>
                </c:pt>
                <c:pt idx="5">
                  <c:v>1.8331529786445999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E8A-4E75-9A4D-49246062E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1250784"/>
        <c:axId val="1181252448"/>
      </c:scatterChart>
      <c:valAx>
        <c:axId val="1181250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Ride Height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1252448"/>
        <c:crosses val="autoZero"/>
        <c:crossBetween val="midCat"/>
      </c:valAx>
      <c:valAx>
        <c:axId val="11812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 (-)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1250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538583322731572E-2"/>
          <c:y val="9.2331285814404085E-2"/>
          <c:w val="0.826858937537026"/>
          <c:h val="0.67276086048454475"/>
        </c:manualLayout>
      </c:layout>
      <c:lineChart>
        <c:grouping val="standard"/>
        <c:varyColors val="0"/>
        <c:ser>
          <c:idx val="2"/>
          <c:order val="0"/>
          <c:tx>
            <c:strRef>
              <c:f>'Data R Pace'!$A$90</c:f>
              <c:strCache>
                <c:ptCount val="1"/>
                <c:pt idx="0">
                  <c:v>Typical Development Rate</c:v>
                </c:pt>
              </c:strCache>
            </c:strRef>
          </c:tx>
          <c:spPr>
            <a:ln w="34925" cap="rnd">
              <a:solidFill>
                <a:srgbClr val="0000FF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'Data R Pace'!$C$78:$W$78</c:f>
              <c:strCache>
                <c:ptCount val="21"/>
                <c:pt idx="0">
                  <c:v>Event 1</c:v>
                </c:pt>
                <c:pt idx="1">
                  <c:v>Event 2</c:v>
                </c:pt>
                <c:pt idx="2">
                  <c:v>Event 3</c:v>
                </c:pt>
                <c:pt idx="3">
                  <c:v>Event 4</c:v>
                </c:pt>
                <c:pt idx="4">
                  <c:v>Event 5</c:v>
                </c:pt>
                <c:pt idx="5">
                  <c:v>Event 6</c:v>
                </c:pt>
                <c:pt idx="6">
                  <c:v>Event 7</c:v>
                </c:pt>
                <c:pt idx="7">
                  <c:v>Event 8</c:v>
                </c:pt>
                <c:pt idx="8">
                  <c:v>Event 9</c:v>
                </c:pt>
                <c:pt idx="9">
                  <c:v>Event 10</c:v>
                </c:pt>
                <c:pt idx="10">
                  <c:v>Event 11</c:v>
                </c:pt>
                <c:pt idx="11">
                  <c:v>Event 12</c:v>
                </c:pt>
                <c:pt idx="12">
                  <c:v>Event 13</c:v>
                </c:pt>
                <c:pt idx="13">
                  <c:v>Event 14</c:v>
                </c:pt>
                <c:pt idx="14">
                  <c:v>Event 15</c:v>
                </c:pt>
                <c:pt idx="15">
                  <c:v>Event 16</c:v>
                </c:pt>
                <c:pt idx="16">
                  <c:v>Event 17</c:v>
                </c:pt>
                <c:pt idx="20">
                  <c:v>Average</c:v>
                </c:pt>
              </c:strCache>
            </c:strRef>
          </c:cat>
          <c:val>
            <c:numRef>
              <c:f>'Data R Pace'!$C$90:$S$90</c:f>
              <c:numCache>
                <c:formatCode>0.00</c:formatCode>
                <c:ptCount val="17"/>
                <c:pt idx="0">
                  <c:v>0</c:v>
                </c:pt>
                <c:pt idx="1">
                  <c:v>0.1</c:v>
                </c:pt>
                <c:pt idx="2">
                  <c:v>0.18</c:v>
                </c:pt>
                <c:pt idx="3">
                  <c:v>0.25</c:v>
                </c:pt>
                <c:pt idx="4">
                  <c:v>0.65</c:v>
                </c:pt>
                <c:pt idx="5">
                  <c:v>0.7</c:v>
                </c:pt>
                <c:pt idx="6">
                  <c:v>0.7</c:v>
                </c:pt>
                <c:pt idx="7">
                  <c:v>0.78489213826578641</c:v>
                </c:pt>
                <c:pt idx="8">
                  <c:v>1</c:v>
                </c:pt>
                <c:pt idx="9">
                  <c:v>1.1200000000000001</c:v>
                </c:pt>
                <c:pt idx="10">
                  <c:v>1.1499999999999999</c:v>
                </c:pt>
                <c:pt idx="11">
                  <c:v>1.3</c:v>
                </c:pt>
                <c:pt idx="12">
                  <c:v>1.4</c:v>
                </c:pt>
                <c:pt idx="13">
                  <c:v>1.4</c:v>
                </c:pt>
                <c:pt idx="14">
                  <c:v>1.55</c:v>
                </c:pt>
                <c:pt idx="15">
                  <c:v>1.75</c:v>
                </c:pt>
                <c:pt idx="16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3B-4887-BEB0-F713F1BF8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8171760"/>
        <c:axId val="728172320"/>
        <c:extLst/>
      </c:lineChart>
      <c:catAx>
        <c:axId val="728171760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172320"/>
        <c:crosses val="autoZero"/>
        <c:auto val="1"/>
        <c:lblAlgn val="ctr"/>
        <c:lblOffset val="100"/>
        <c:noMultiLvlLbl val="0"/>
      </c:catAx>
      <c:valAx>
        <c:axId val="728172320"/>
        <c:scaling>
          <c:orientation val="minMax"/>
          <c:max val="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i="1">
                    <a:latin typeface="+mn-lt"/>
                  </a:rPr>
                  <a:t>Improvement in Lap Time (s)</a:t>
                </a:r>
              </a:p>
            </c:rich>
          </c:tx>
          <c:layout>
            <c:manualLayout>
              <c:xMode val="edge"/>
              <c:yMode val="edge"/>
              <c:x val="6.6035242290748905E-3"/>
              <c:y val="0.285377610693400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/>
                </a:solidFill>
                <a:latin typeface="Avenir Medium" panose="02000503020000020003"/>
                <a:ea typeface="+mn-ea"/>
                <a:cs typeface="+mn-cs"/>
              </a:defRPr>
            </a:pPr>
            <a:endParaRPr lang="en-US"/>
          </a:p>
        </c:txPr>
        <c:crossAx val="728171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venir Medium" panose="02000503020000020003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venir Medium" panose="02000503020000020003"/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538583322731572E-2"/>
          <c:y val="9.2331285814404085E-2"/>
          <c:w val="0.826858937537026"/>
          <c:h val="0.67276086048454475"/>
        </c:manualLayout>
      </c:layout>
      <c:lineChart>
        <c:grouping val="standard"/>
        <c:varyColors val="0"/>
        <c:ser>
          <c:idx val="2"/>
          <c:order val="0"/>
          <c:tx>
            <c:strRef>
              <c:f>'Data R Pace'!$A$90</c:f>
              <c:strCache>
                <c:ptCount val="1"/>
                <c:pt idx="0">
                  <c:v>Typical Development Rate</c:v>
                </c:pt>
              </c:strCache>
            </c:strRef>
          </c:tx>
          <c:spPr>
            <a:ln w="34925" cap="rnd">
              <a:solidFill>
                <a:srgbClr val="0000FF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'Data R Pace'!$C$78:$W$78</c:f>
              <c:strCache>
                <c:ptCount val="21"/>
                <c:pt idx="0">
                  <c:v>Event 1</c:v>
                </c:pt>
                <c:pt idx="1">
                  <c:v>Event 2</c:v>
                </c:pt>
                <c:pt idx="2">
                  <c:v>Event 3</c:v>
                </c:pt>
                <c:pt idx="3">
                  <c:v>Event 4</c:v>
                </c:pt>
                <c:pt idx="4">
                  <c:v>Event 5</c:v>
                </c:pt>
                <c:pt idx="5">
                  <c:v>Event 6</c:v>
                </c:pt>
                <c:pt idx="6">
                  <c:v>Event 7</c:v>
                </c:pt>
                <c:pt idx="7">
                  <c:v>Event 8</c:v>
                </c:pt>
                <c:pt idx="8">
                  <c:v>Event 9</c:v>
                </c:pt>
                <c:pt idx="9">
                  <c:v>Event 10</c:v>
                </c:pt>
                <c:pt idx="10">
                  <c:v>Event 11</c:v>
                </c:pt>
                <c:pt idx="11">
                  <c:v>Event 12</c:v>
                </c:pt>
                <c:pt idx="12">
                  <c:v>Event 13</c:v>
                </c:pt>
                <c:pt idx="13">
                  <c:v>Event 14</c:v>
                </c:pt>
                <c:pt idx="14">
                  <c:v>Event 15</c:v>
                </c:pt>
                <c:pt idx="15">
                  <c:v>Event 16</c:v>
                </c:pt>
                <c:pt idx="16">
                  <c:v>Event 17</c:v>
                </c:pt>
                <c:pt idx="20">
                  <c:v>Average</c:v>
                </c:pt>
              </c:strCache>
            </c:strRef>
          </c:cat>
          <c:val>
            <c:numRef>
              <c:f>'Data R Pace'!$C$90:$S$90</c:f>
              <c:numCache>
                <c:formatCode>0.00</c:formatCode>
                <c:ptCount val="17"/>
                <c:pt idx="0">
                  <c:v>0</c:v>
                </c:pt>
                <c:pt idx="1">
                  <c:v>0.1</c:v>
                </c:pt>
                <c:pt idx="2">
                  <c:v>0.18</c:v>
                </c:pt>
                <c:pt idx="3">
                  <c:v>0.25</c:v>
                </c:pt>
                <c:pt idx="4">
                  <c:v>0.65</c:v>
                </c:pt>
                <c:pt idx="5">
                  <c:v>0.7</c:v>
                </c:pt>
                <c:pt idx="6">
                  <c:v>0.7</c:v>
                </c:pt>
                <c:pt idx="7">
                  <c:v>0.78489213826578641</c:v>
                </c:pt>
                <c:pt idx="8">
                  <c:v>1</c:v>
                </c:pt>
                <c:pt idx="9">
                  <c:v>1.1200000000000001</c:v>
                </c:pt>
                <c:pt idx="10">
                  <c:v>1.1499999999999999</c:v>
                </c:pt>
                <c:pt idx="11">
                  <c:v>1.3</c:v>
                </c:pt>
                <c:pt idx="12">
                  <c:v>1.4</c:v>
                </c:pt>
                <c:pt idx="13">
                  <c:v>1.4</c:v>
                </c:pt>
                <c:pt idx="14">
                  <c:v>1.55</c:v>
                </c:pt>
                <c:pt idx="15">
                  <c:v>1.75</c:v>
                </c:pt>
                <c:pt idx="16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3B-4887-BEB0-F713F1BF881C}"/>
            </c:ext>
          </c:extLst>
        </c:ser>
        <c:ser>
          <c:idx val="0"/>
          <c:order val="1"/>
          <c:tx>
            <c:v>Increased Development Rate</c:v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'Data R Pace'!$C$91:$S$91</c:f>
              <c:numCache>
                <c:formatCode>General</c:formatCode>
                <c:ptCount val="17"/>
                <c:pt idx="0">
                  <c:v>0</c:v>
                </c:pt>
                <c:pt idx="1">
                  <c:v>0.15000000000000002</c:v>
                </c:pt>
                <c:pt idx="2">
                  <c:v>0.27</c:v>
                </c:pt>
                <c:pt idx="3">
                  <c:v>0.375</c:v>
                </c:pt>
                <c:pt idx="4">
                  <c:v>0.97500000000000009</c:v>
                </c:pt>
                <c:pt idx="5">
                  <c:v>1.0499999999999998</c:v>
                </c:pt>
                <c:pt idx="6">
                  <c:v>1.0499999999999998</c:v>
                </c:pt>
                <c:pt idx="7">
                  <c:v>1.1773382073986796</c:v>
                </c:pt>
                <c:pt idx="8">
                  <c:v>1.5</c:v>
                </c:pt>
                <c:pt idx="9">
                  <c:v>1.6800000000000002</c:v>
                </c:pt>
                <c:pt idx="10">
                  <c:v>1.7249999999999999</c:v>
                </c:pt>
                <c:pt idx="11">
                  <c:v>1.9500000000000002</c:v>
                </c:pt>
                <c:pt idx="12">
                  <c:v>2.0999999999999996</c:v>
                </c:pt>
                <c:pt idx="13">
                  <c:v>2.0999999999999996</c:v>
                </c:pt>
                <c:pt idx="14">
                  <c:v>2.3250000000000002</c:v>
                </c:pt>
                <c:pt idx="15">
                  <c:v>2.625</c:v>
                </c:pt>
                <c:pt idx="16">
                  <c:v>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3B-4887-BEB0-F713F1BF8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8171760"/>
        <c:axId val="728172320"/>
        <c:extLst/>
      </c:lineChart>
      <c:catAx>
        <c:axId val="728171760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172320"/>
        <c:crosses val="autoZero"/>
        <c:auto val="1"/>
        <c:lblAlgn val="ctr"/>
        <c:lblOffset val="100"/>
        <c:noMultiLvlLbl val="0"/>
      </c:catAx>
      <c:valAx>
        <c:axId val="728172320"/>
        <c:scaling>
          <c:orientation val="minMax"/>
          <c:max val="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i="1">
                    <a:latin typeface="+mn-lt"/>
                  </a:rPr>
                  <a:t>Improvement in Lap Time (s)</a:t>
                </a:r>
              </a:p>
            </c:rich>
          </c:tx>
          <c:layout>
            <c:manualLayout>
              <c:xMode val="edge"/>
              <c:yMode val="edge"/>
              <c:x val="6.6035242290748905E-3"/>
              <c:y val="0.285377610693400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/>
                </a:solidFill>
                <a:latin typeface="Avenir Medium" panose="02000503020000020003"/>
                <a:ea typeface="+mn-ea"/>
                <a:cs typeface="+mn-cs"/>
              </a:defRPr>
            </a:pPr>
            <a:endParaRPr lang="en-US"/>
          </a:p>
        </c:txPr>
        <c:crossAx val="728171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venir Medium" panose="02000503020000020003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venir Medium" panose="02000503020000020003"/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44927624"/>
        <c:axId val="744958784"/>
        <c:extLst>
          <c:ext xmlns:c15="http://schemas.microsoft.com/office/drawing/2012/chart" uri="{02D57815-91ED-43cb-92C2-25804820EDAC}">
            <c15:filteredBarSeries>
              <c15:ser>
                <c:idx val="0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Sheet1!$L$6</c15:sqref>
                        </c15:formulaRef>
                      </c:ext>
                    </c:extLst>
                    <c:strCache>
                      <c:ptCount val="1"/>
                      <c:pt idx="0">
                        <c:v>CAD2CFD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Sheet1!$L$7:$L$16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0.16666666666666666</c:v>
                      </c:pt>
                      <c:pt idx="1">
                        <c:v>0.16666666666666666</c:v>
                      </c:pt>
                      <c:pt idx="2">
                        <c:v>0.16666666666666666</c:v>
                      </c:pt>
                      <c:pt idx="3">
                        <c:v>0.16666666666666666</c:v>
                      </c:pt>
                      <c:pt idx="4">
                        <c:v>0.16666666666666666</c:v>
                      </c:pt>
                      <c:pt idx="5">
                        <c:v>0.16666666666666666</c:v>
                      </c:pt>
                      <c:pt idx="6">
                        <c:v>0.16666666666666666</c:v>
                      </c:pt>
                      <c:pt idx="7">
                        <c:v>0.25</c:v>
                      </c:pt>
                      <c:pt idx="8">
                        <c:v>1.6666666666666666E-2</c:v>
                      </c:pt>
                      <c:pt idx="9">
                        <c:v>1.6666666666666666E-2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E452-43CD-B329-8DE8DAB82CC0}"/>
                  </c:ext>
                </c:extLst>
              </c15:ser>
            </c15:filteredBarSeries>
            <c15:filteredBa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Sheet1!$M$6</c15:sqref>
                        </c15:formulaRef>
                      </c:ext>
                    </c:extLst>
                    <c:strCache>
                      <c:ptCount val="1"/>
                      <c:pt idx="0">
                        <c:v>meshing</c:v>
                      </c:pt>
                    </c:strCache>
                  </c:strRef>
                </c:tx>
                <c:spPr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Sheet1!$M$7:$M$16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0.33333333333333331</c:v>
                      </c:pt>
                      <c:pt idx="1">
                        <c:v>0.33333333333333331</c:v>
                      </c:pt>
                      <c:pt idx="2">
                        <c:v>0.41666666666666669</c:v>
                      </c:pt>
                      <c:pt idx="3">
                        <c:v>0.58333333333333337</c:v>
                      </c:pt>
                      <c:pt idx="4">
                        <c:v>0.66666666666666663</c:v>
                      </c:pt>
                      <c:pt idx="5">
                        <c:v>0.75</c:v>
                      </c:pt>
                      <c:pt idx="6">
                        <c:v>0.83333333333333337</c:v>
                      </c:pt>
                      <c:pt idx="7">
                        <c:v>1.1666666666666667</c:v>
                      </c:pt>
                      <c:pt idx="8">
                        <c:v>0.33333333333333331</c:v>
                      </c:pt>
                      <c:pt idx="9">
                        <c:v>0.33333333333333331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E452-43CD-B329-8DE8DAB82CC0}"/>
                  </c:ext>
                </c:extLst>
              </c15:ser>
            </c15:filteredBarSeries>
            <c15:filteredBa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Sheet1!$N$6</c15:sqref>
                        </c15:formulaRef>
                      </c:ext>
                    </c:extLst>
                    <c:strCache>
                      <c:ptCount val="1"/>
                      <c:pt idx="0">
                        <c:v>solving</c:v>
                      </c:pt>
                    </c:strCache>
                  </c:strRef>
                </c:tx>
                <c:spPr>
                  <a:solidFill>
                    <a:srgbClr val="00B0F0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Sheet1!$N$7:$N$16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2</c:v>
                      </c:pt>
                      <c:pt idx="2">
                        <c:v>2.0833333333333335</c:v>
                      </c:pt>
                      <c:pt idx="3">
                        <c:v>4.166666666666667</c:v>
                      </c:pt>
                      <c:pt idx="4">
                        <c:v>4.666666666666667</c:v>
                      </c:pt>
                      <c:pt idx="5">
                        <c:v>5</c:v>
                      </c:pt>
                      <c:pt idx="6">
                        <c:v>6.333333333333333</c:v>
                      </c:pt>
                      <c:pt idx="7">
                        <c:v>8</c:v>
                      </c:pt>
                      <c:pt idx="8">
                        <c:v>6.666666666666667</c:v>
                      </c:pt>
                      <c:pt idx="9">
                        <c:v>3.6666666666666665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452-43CD-B329-8DE8DAB82CC0}"/>
                  </c:ext>
                </c:extLst>
              </c15:ser>
            </c15:filteredBarSeries>
            <c15:filteredBarSeries>
              <c15:ser>
                <c:idx val="3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Sheet1!$O$6</c15:sqref>
                        </c15:formulaRef>
                      </c:ext>
                    </c:extLst>
                    <c:strCache>
                      <c:ptCount val="1"/>
                      <c:pt idx="0">
                        <c:v>posting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Sheet1!$O$7:$O$16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0.33333333333333331</c:v>
                      </c:pt>
                      <c:pt idx="1">
                        <c:v>0.33333333333333331</c:v>
                      </c:pt>
                      <c:pt idx="2">
                        <c:v>0.33333333333333331</c:v>
                      </c:pt>
                      <c:pt idx="3">
                        <c:v>0.5</c:v>
                      </c:pt>
                      <c:pt idx="4">
                        <c:v>0.5</c:v>
                      </c:pt>
                      <c:pt idx="5">
                        <c:v>0.58333333333333337</c:v>
                      </c:pt>
                      <c:pt idx="6">
                        <c:v>1</c:v>
                      </c:pt>
                      <c:pt idx="7">
                        <c:v>1.75</c:v>
                      </c:pt>
                      <c:pt idx="8">
                        <c:v>0.13333333333333333</c:v>
                      </c:pt>
                      <c:pt idx="9">
                        <c:v>0.13333333333333333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452-43CD-B329-8DE8DAB82CC0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0"/>
          <c:tx>
            <c:strRef>
              <c:f>Sheet1!$B$6</c:f>
              <c:strCache>
                <c:ptCount val="1"/>
                <c:pt idx="0">
                  <c:v># cells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Sheet1!$B$7:$B$16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90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52-43CD-B329-8DE8DAB82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2640536"/>
        <c:axId val="310703016"/>
      </c:lineChart>
      <c:catAx>
        <c:axId val="472640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03016"/>
        <c:crosses val="autoZero"/>
        <c:auto val="1"/>
        <c:lblAlgn val="ctr"/>
        <c:lblOffset val="100"/>
        <c:noMultiLvlLbl val="0"/>
      </c:catAx>
      <c:valAx>
        <c:axId val="310703016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</a:t>
                </a:r>
                <a:r>
                  <a:rPr lang="en-US" baseline="0"/>
                  <a:t> cells (mio)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640536"/>
        <c:crosses val="autoZero"/>
        <c:crossBetween val="between"/>
      </c:valAx>
      <c:valAx>
        <c:axId val="744958784"/>
        <c:scaling>
          <c:orientation val="minMax"/>
          <c:max val="1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</a:t>
                </a:r>
                <a:r>
                  <a:rPr lang="en-GB" baseline="0"/>
                  <a:t> (h)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927624"/>
        <c:crosses val="max"/>
        <c:crossBetween val="between"/>
      </c:valAx>
      <c:catAx>
        <c:axId val="744927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44958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0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i="1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44927624"/>
        <c:axId val="744958784"/>
        <c:extLst>
          <c:ext xmlns:c15="http://schemas.microsoft.com/office/drawing/2012/chart" uri="{02D57815-91ED-43cb-92C2-25804820EDAC}">
            <c15:filteredBarSeries>
              <c15:ser>
                <c:idx val="0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Sheet1!$L$6</c15:sqref>
                        </c15:formulaRef>
                      </c:ext>
                    </c:extLst>
                    <c:strCache>
                      <c:ptCount val="1"/>
                      <c:pt idx="0">
                        <c:v>CAD2CFD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Sheet1!$L$7:$L$16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0.16666666666666666</c:v>
                      </c:pt>
                      <c:pt idx="1">
                        <c:v>0.16666666666666666</c:v>
                      </c:pt>
                      <c:pt idx="2">
                        <c:v>0.16666666666666666</c:v>
                      </c:pt>
                      <c:pt idx="3">
                        <c:v>0.16666666666666666</c:v>
                      </c:pt>
                      <c:pt idx="4">
                        <c:v>0.16666666666666666</c:v>
                      </c:pt>
                      <c:pt idx="5">
                        <c:v>0.16666666666666666</c:v>
                      </c:pt>
                      <c:pt idx="6">
                        <c:v>0.16666666666666666</c:v>
                      </c:pt>
                      <c:pt idx="7">
                        <c:v>0.25</c:v>
                      </c:pt>
                      <c:pt idx="8">
                        <c:v>1.6666666666666666E-2</c:v>
                      </c:pt>
                      <c:pt idx="9">
                        <c:v>1.6666666666666666E-2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E452-43CD-B329-8DE8DAB82CC0}"/>
                  </c:ext>
                </c:extLst>
              </c15:ser>
            </c15:filteredBarSeries>
            <c15:filteredBarSeries>
              <c15:ser>
                <c:idx val="1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Sheet1!$M$6</c15:sqref>
                        </c15:formulaRef>
                      </c:ext>
                    </c:extLst>
                    <c:strCache>
                      <c:ptCount val="1"/>
                      <c:pt idx="0">
                        <c:v>meshing</c:v>
                      </c:pt>
                    </c:strCache>
                  </c:strRef>
                </c:tx>
                <c:spPr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Sheet1!$M$7:$M$16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0.33333333333333331</c:v>
                      </c:pt>
                      <c:pt idx="1">
                        <c:v>0.33333333333333331</c:v>
                      </c:pt>
                      <c:pt idx="2">
                        <c:v>0.41666666666666669</c:v>
                      </c:pt>
                      <c:pt idx="3">
                        <c:v>0.58333333333333337</c:v>
                      </c:pt>
                      <c:pt idx="4">
                        <c:v>0.66666666666666663</c:v>
                      </c:pt>
                      <c:pt idx="5">
                        <c:v>0.75</c:v>
                      </c:pt>
                      <c:pt idx="6">
                        <c:v>0.83333333333333337</c:v>
                      </c:pt>
                      <c:pt idx="7">
                        <c:v>1.1666666666666667</c:v>
                      </c:pt>
                      <c:pt idx="8">
                        <c:v>0.33333333333333331</c:v>
                      </c:pt>
                      <c:pt idx="9">
                        <c:v>0.33333333333333331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E452-43CD-B329-8DE8DAB82CC0}"/>
                  </c:ext>
                </c:extLst>
              </c15:ser>
            </c15:filteredBarSeries>
            <c15:filteredBarSeries>
              <c15:ser>
                <c:idx val="2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Sheet1!$N$6</c15:sqref>
                        </c15:formulaRef>
                      </c:ext>
                    </c:extLst>
                    <c:strCache>
                      <c:ptCount val="1"/>
                      <c:pt idx="0">
                        <c:v>solving</c:v>
                      </c:pt>
                    </c:strCache>
                  </c:strRef>
                </c:tx>
                <c:spPr>
                  <a:solidFill>
                    <a:srgbClr val="00B0F0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Sheet1!$N$7:$N$16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2</c:v>
                      </c:pt>
                      <c:pt idx="2">
                        <c:v>2.0833333333333335</c:v>
                      </c:pt>
                      <c:pt idx="3">
                        <c:v>4.166666666666667</c:v>
                      </c:pt>
                      <c:pt idx="4">
                        <c:v>4.666666666666667</c:v>
                      </c:pt>
                      <c:pt idx="5">
                        <c:v>5</c:v>
                      </c:pt>
                      <c:pt idx="6">
                        <c:v>6.333333333333333</c:v>
                      </c:pt>
                      <c:pt idx="7">
                        <c:v>8</c:v>
                      </c:pt>
                      <c:pt idx="8">
                        <c:v>6.666666666666667</c:v>
                      </c:pt>
                      <c:pt idx="9">
                        <c:v>3.6666666666666665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452-43CD-B329-8DE8DAB82CC0}"/>
                  </c:ext>
                </c:extLst>
              </c15:ser>
            </c15:filteredBarSeries>
            <c15:filteredBarSeries>
              <c15:ser>
                <c:idx val="3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Sheet1!$O$6</c15:sqref>
                        </c15:formulaRef>
                      </c:ext>
                    </c:extLst>
                    <c:strCache>
                      <c:ptCount val="1"/>
                      <c:pt idx="0">
                        <c:v>posting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Sheet1!$O$7:$O$16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0.33333333333333331</c:v>
                      </c:pt>
                      <c:pt idx="1">
                        <c:v>0.33333333333333331</c:v>
                      </c:pt>
                      <c:pt idx="2">
                        <c:v>0.33333333333333331</c:v>
                      </c:pt>
                      <c:pt idx="3">
                        <c:v>0.5</c:v>
                      </c:pt>
                      <c:pt idx="4">
                        <c:v>0.5</c:v>
                      </c:pt>
                      <c:pt idx="5">
                        <c:v>0.58333333333333337</c:v>
                      </c:pt>
                      <c:pt idx="6">
                        <c:v>1</c:v>
                      </c:pt>
                      <c:pt idx="7">
                        <c:v>1.75</c:v>
                      </c:pt>
                      <c:pt idx="8">
                        <c:v>0.13333333333333333</c:v>
                      </c:pt>
                      <c:pt idx="9">
                        <c:v>0.13333333333333333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452-43CD-B329-8DE8DAB82CC0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0"/>
          <c:tx>
            <c:strRef>
              <c:f>Sheet1!$B$6</c:f>
              <c:strCache>
                <c:ptCount val="1"/>
                <c:pt idx="0">
                  <c:v># cells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Sheet1!$B$7:$B$16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90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52-43CD-B329-8DE8DAB82CC0}"/>
            </c:ext>
          </c:extLst>
        </c:ser>
        <c:ser>
          <c:idx val="5"/>
          <c:order val="1"/>
          <c:tx>
            <c:strRef>
              <c:f>Sheet1!$C$6</c:f>
              <c:strCache>
                <c:ptCount val="1"/>
                <c:pt idx="0">
                  <c:v>equivalent # cells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Sheet1!$C$7:$C$16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135</c:v>
                </c:pt>
                <c:pt idx="9">
                  <c:v>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452-43CD-B329-8DE8DAB82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2640536"/>
        <c:axId val="310703016"/>
      </c:lineChart>
      <c:catAx>
        <c:axId val="472640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03016"/>
        <c:crosses val="autoZero"/>
        <c:auto val="1"/>
        <c:lblAlgn val="ctr"/>
        <c:lblOffset val="100"/>
        <c:noMultiLvlLbl val="0"/>
      </c:catAx>
      <c:valAx>
        <c:axId val="310703016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</a:t>
                </a:r>
                <a:r>
                  <a:rPr lang="en-US" baseline="0"/>
                  <a:t> cells (mio)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640536"/>
        <c:crosses val="autoZero"/>
        <c:crossBetween val="between"/>
      </c:valAx>
      <c:valAx>
        <c:axId val="744958784"/>
        <c:scaling>
          <c:orientation val="minMax"/>
          <c:max val="1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</a:t>
                </a:r>
                <a:r>
                  <a:rPr lang="en-GB" baseline="0"/>
                  <a:t> (h)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927624"/>
        <c:crosses val="max"/>
        <c:crossBetween val="between"/>
      </c:valAx>
      <c:catAx>
        <c:axId val="744927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44958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0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i="1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2"/>
          <c:tx>
            <c:strRef>
              <c:f>Sheet1!$L$6</c:f>
              <c:strCache>
                <c:ptCount val="1"/>
                <c:pt idx="0">
                  <c:v>CAD2CFD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Sheet1!$L$7:$L$16</c:f>
              <c:numCache>
                <c:formatCode>General</c:formatCode>
                <c:ptCount val="10"/>
                <c:pt idx="0">
                  <c:v>0.16666666666666666</c:v>
                </c:pt>
                <c:pt idx="1">
                  <c:v>0.16666666666666666</c:v>
                </c:pt>
                <c:pt idx="2">
                  <c:v>0.16666666666666666</c:v>
                </c:pt>
                <c:pt idx="3">
                  <c:v>0.16666666666666666</c:v>
                </c:pt>
                <c:pt idx="4">
                  <c:v>0.16666666666666666</c:v>
                </c:pt>
                <c:pt idx="5">
                  <c:v>0.16666666666666666</c:v>
                </c:pt>
                <c:pt idx="6">
                  <c:v>0.16666666666666666</c:v>
                </c:pt>
                <c:pt idx="7">
                  <c:v>0.25</c:v>
                </c:pt>
                <c:pt idx="8">
                  <c:v>1.6666666666666666E-2</c:v>
                </c:pt>
                <c:pt idx="9">
                  <c:v>1.6666666666666666E-2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52-43CD-B329-8DE8DAB82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44927624"/>
        <c:axId val="744958784"/>
        <c:extLst>
          <c:ext xmlns:c15="http://schemas.microsoft.com/office/drawing/2012/chart" uri="{02D57815-91ED-43cb-92C2-25804820EDAC}">
            <c15:filteredBarSeries>
              <c15:ser>
                <c:idx val="1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Sheet1!$M$6</c15:sqref>
                        </c15:formulaRef>
                      </c:ext>
                    </c:extLst>
                    <c:strCache>
                      <c:ptCount val="1"/>
                      <c:pt idx="0">
                        <c:v>meshing</c:v>
                      </c:pt>
                    </c:strCache>
                  </c:strRef>
                </c:tx>
                <c:spPr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Sheet1!$M$7:$M$16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0.33333333333333331</c:v>
                      </c:pt>
                      <c:pt idx="1">
                        <c:v>0.33333333333333331</c:v>
                      </c:pt>
                      <c:pt idx="2">
                        <c:v>0.41666666666666669</c:v>
                      </c:pt>
                      <c:pt idx="3">
                        <c:v>0.58333333333333337</c:v>
                      </c:pt>
                      <c:pt idx="4">
                        <c:v>0.66666666666666663</c:v>
                      </c:pt>
                      <c:pt idx="5">
                        <c:v>0.75</c:v>
                      </c:pt>
                      <c:pt idx="6">
                        <c:v>0.83333333333333337</c:v>
                      </c:pt>
                      <c:pt idx="7">
                        <c:v>1.1666666666666667</c:v>
                      </c:pt>
                      <c:pt idx="8">
                        <c:v>0.33333333333333331</c:v>
                      </c:pt>
                      <c:pt idx="9">
                        <c:v>0.33333333333333331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452-43CD-B329-8DE8DAB82CC0}"/>
                  </c:ext>
                </c:extLst>
              </c15:ser>
            </c15:filteredBarSeries>
            <c15:filteredBarSeries>
              <c15:ser>
                <c:idx val="2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Sheet1!$N$6</c15:sqref>
                        </c15:formulaRef>
                      </c:ext>
                    </c:extLst>
                    <c:strCache>
                      <c:ptCount val="1"/>
                      <c:pt idx="0">
                        <c:v>solving</c:v>
                      </c:pt>
                    </c:strCache>
                  </c:strRef>
                </c:tx>
                <c:spPr>
                  <a:solidFill>
                    <a:srgbClr val="00B0F0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Sheet1!$N$7:$N$16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2</c:v>
                      </c:pt>
                      <c:pt idx="2">
                        <c:v>2.0833333333333335</c:v>
                      </c:pt>
                      <c:pt idx="3">
                        <c:v>4.166666666666667</c:v>
                      </c:pt>
                      <c:pt idx="4">
                        <c:v>4.666666666666667</c:v>
                      </c:pt>
                      <c:pt idx="5">
                        <c:v>5</c:v>
                      </c:pt>
                      <c:pt idx="6">
                        <c:v>6.333333333333333</c:v>
                      </c:pt>
                      <c:pt idx="7">
                        <c:v>8</c:v>
                      </c:pt>
                      <c:pt idx="8">
                        <c:v>6.666666666666667</c:v>
                      </c:pt>
                      <c:pt idx="9">
                        <c:v>3.6666666666666665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452-43CD-B329-8DE8DAB82CC0}"/>
                  </c:ext>
                </c:extLst>
              </c15:ser>
            </c15:filteredBarSeries>
            <c15:filteredBarSeries>
              <c15:ser>
                <c:idx val="3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Sheet1!$O$6</c15:sqref>
                        </c15:formulaRef>
                      </c:ext>
                    </c:extLst>
                    <c:strCache>
                      <c:ptCount val="1"/>
                      <c:pt idx="0">
                        <c:v>posting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Sheet1!$O$7:$O$16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0.33333333333333331</c:v>
                      </c:pt>
                      <c:pt idx="1">
                        <c:v>0.33333333333333331</c:v>
                      </c:pt>
                      <c:pt idx="2">
                        <c:v>0.33333333333333331</c:v>
                      </c:pt>
                      <c:pt idx="3">
                        <c:v>0.5</c:v>
                      </c:pt>
                      <c:pt idx="4">
                        <c:v>0.5</c:v>
                      </c:pt>
                      <c:pt idx="5">
                        <c:v>0.58333333333333337</c:v>
                      </c:pt>
                      <c:pt idx="6">
                        <c:v>1</c:v>
                      </c:pt>
                      <c:pt idx="7">
                        <c:v>1.75</c:v>
                      </c:pt>
                      <c:pt idx="8">
                        <c:v>0.13333333333333333</c:v>
                      </c:pt>
                      <c:pt idx="9">
                        <c:v>0.13333333333333333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452-43CD-B329-8DE8DAB82CC0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0"/>
          <c:tx>
            <c:strRef>
              <c:f>Sheet1!$B$6</c:f>
              <c:strCache>
                <c:ptCount val="1"/>
                <c:pt idx="0">
                  <c:v># cells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Sheet1!$B$7:$B$16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90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52-43CD-B329-8DE8DAB82CC0}"/>
            </c:ext>
          </c:extLst>
        </c:ser>
        <c:ser>
          <c:idx val="5"/>
          <c:order val="1"/>
          <c:tx>
            <c:strRef>
              <c:f>Sheet1!$C$6</c:f>
              <c:strCache>
                <c:ptCount val="1"/>
                <c:pt idx="0">
                  <c:v>equivalent # cells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Sheet1!$C$7:$C$16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135</c:v>
                </c:pt>
                <c:pt idx="9">
                  <c:v>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452-43CD-B329-8DE8DAB82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2640536"/>
        <c:axId val="310703016"/>
      </c:lineChart>
      <c:catAx>
        <c:axId val="472640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03016"/>
        <c:crosses val="autoZero"/>
        <c:auto val="1"/>
        <c:lblAlgn val="ctr"/>
        <c:lblOffset val="100"/>
        <c:noMultiLvlLbl val="0"/>
      </c:catAx>
      <c:valAx>
        <c:axId val="310703016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</a:t>
                </a:r>
                <a:r>
                  <a:rPr lang="en-US" baseline="0"/>
                  <a:t> cells (mio)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640536"/>
        <c:crosses val="autoZero"/>
        <c:crossBetween val="between"/>
      </c:valAx>
      <c:valAx>
        <c:axId val="744958784"/>
        <c:scaling>
          <c:orientation val="minMax"/>
          <c:max val="1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</a:t>
                </a:r>
                <a:r>
                  <a:rPr lang="en-GB" baseline="0"/>
                  <a:t> (h)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927624"/>
        <c:crosses val="max"/>
        <c:crossBetween val="between"/>
      </c:valAx>
      <c:catAx>
        <c:axId val="744927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44958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0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i="1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2"/>
          <c:tx>
            <c:strRef>
              <c:f>Sheet1!$L$6</c:f>
              <c:strCache>
                <c:ptCount val="1"/>
                <c:pt idx="0">
                  <c:v>CAD2CFD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Sheet1!$L$7:$L$16</c:f>
              <c:numCache>
                <c:formatCode>General</c:formatCode>
                <c:ptCount val="10"/>
                <c:pt idx="0">
                  <c:v>0.16666666666666666</c:v>
                </c:pt>
                <c:pt idx="1">
                  <c:v>0.16666666666666666</c:v>
                </c:pt>
                <c:pt idx="2">
                  <c:v>0.16666666666666666</c:v>
                </c:pt>
                <c:pt idx="3">
                  <c:v>0.16666666666666666</c:v>
                </c:pt>
                <c:pt idx="4">
                  <c:v>0.16666666666666666</c:v>
                </c:pt>
                <c:pt idx="5">
                  <c:v>0.16666666666666666</c:v>
                </c:pt>
                <c:pt idx="6">
                  <c:v>0.16666666666666666</c:v>
                </c:pt>
                <c:pt idx="7">
                  <c:v>0.25</c:v>
                </c:pt>
                <c:pt idx="8">
                  <c:v>1.6666666666666666E-2</c:v>
                </c:pt>
                <c:pt idx="9">
                  <c:v>1.6666666666666666E-2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52-43CD-B329-8DE8DAB82CC0}"/>
            </c:ext>
          </c:extLst>
        </c:ser>
        <c:ser>
          <c:idx val="1"/>
          <c:order val="3"/>
          <c:tx>
            <c:strRef>
              <c:f>Sheet1!$M$6</c:f>
              <c:strCache>
                <c:ptCount val="1"/>
                <c:pt idx="0">
                  <c:v>meshing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Sheet1!$M$7:$M$16</c:f>
              <c:numCache>
                <c:formatCode>General</c:formatCode>
                <c:ptCount val="10"/>
                <c:pt idx="0">
                  <c:v>0.33333333333333331</c:v>
                </c:pt>
                <c:pt idx="1">
                  <c:v>0.33333333333333331</c:v>
                </c:pt>
                <c:pt idx="2">
                  <c:v>0.41666666666666669</c:v>
                </c:pt>
                <c:pt idx="3">
                  <c:v>0.58333333333333337</c:v>
                </c:pt>
                <c:pt idx="4">
                  <c:v>0.66666666666666663</c:v>
                </c:pt>
                <c:pt idx="5">
                  <c:v>0.75</c:v>
                </c:pt>
                <c:pt idx="6">
                  <c:v>0.83333333333333337</c:v>
                </c:pt>
                <c:pt idx="7">
                  <c:v>1.1666666666666667</c:v>
                </c:pt>
                <c:pt idx="8">
                  <c:v>0.33333333333333331</c:v>
                </c:pt>
                <c:pt idx="9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52-43CD-B329-8DE8DAB82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44927624"/>
        <c:axId val="744958784"/>
        <c:extLst>
          <c:ext xmlns:c15="http://schemas.microsoft.com/office/drawing/2012/chart" uri="{02D57815-91ED-43cb-92C2-25804820EDAC}">
            <c15:filteredBarSeries>
              <c15:ser>
                <c:idx val="2"/>
                <c:order val="4"/>
                <c:tx>
                  <c:strRef>
                    <c:extLst>
                      <c:ext uri="{02D57815-91ED-43cb-92C2-25804820EDAC}">
                        <c15:formulaRef>
                          <c15:sqref>Sheet1!$N$6</c15:sqref>
                        </c15:formulaRef>
                      </c:ext>
                    </c:extLst>
                    <c:strCache>
                      <c:ptCount val="1"/>
                      <c:pt idx="0">
                        <c:v>solving</c:v>
                      </c:pt>
                    </c:strCache>
                  </c:strRef>
                </c:tx>
                <c:spPr>
                  <a:solidFill>
                    <a:srgbClr val="00B0F0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Sheet1!$N$7:$N$16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2</c:v>
                      </c:pt>
                      <c:pt idx="2">
                        <c:v>2.0833333333333335</c:v>
                      </c:pt>
                      <c:pt idx="3">
                        <c:v>4.166666666666667</c:v>
                      </c:pt>
                      <c:pt idx="4">
                        <c:v>4.666666666666667</c:v>
                      </c:pt>
                      <c:pt idx="5">
                        <c:v>5</c:v>
                      </c:pt>
                      <c:pt idx="6">
                        <c:v>6.333333333333333</c:v>
                      </c:pt>
                      <c:pt idx="7">
                        <c:v>8</c:v>
                      </c:pt>
                      <c:pt idx="8">
                        <c:v>6.666666666666667</c:v>
                      </c:pt>
                      <c:pt idx="9">
                        <c:v>3.6666666666666665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E452-43CD-B329-8DE8DAB82CC0}"/>
                  </c:ext>
                </c:extLst>
              </c15:ser>
            </c15:filteredBarSeries>
            <c15:filteredBarSeries>
              <c15:ser>
                <c:idx val="3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Sheet1!$O$6</c15:sqref>
                        </c15:formulaRef>
                      </c:ext>
                    </c:extLst>
                    <c:strCache>
                      <c:ptCount val="1"/>
                      <c:pt idx="0">
                        <c:v>posting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Sheet1!$O$7:$O$16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0.33333333333333331</c:v>
                      </c:pt>
                      <c:pt idx="1">
                        <c:v>0.33333333333333331</c:v>
                      </c:pt>
                      <c:pt idx="2">
                        <c:v>0.33333333333333331</c:v>
                      </c:pt>
                      <c:pt idx="3">
                        <c:v>0.5</c:v>
                      </c:pt>
                      <c:pt idx="4">
                        <c:v>0.5</c:v>
                      </c:pt>
                      <c:pt idx="5">
                        <c:v>0.58333333333333337</c:v>
                      </c:pt>
                      <c:pt idx="6">
                        <c:v>1</c:v>
                      </c:pt>
                      <c:pt idx="7">
                        <c:v>1.75</c:v>
                      </c:pt>
                      <c:pt idx="8">
                        <c:v>0.13333333333333333</c:v>
                      </c:pt>
                      <c:pt idx="9">
                        <c:v>0.13333333333333333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452-43CD-B329-8DE8DAB82CC0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0"/>
          <c:tx>
            <c:strRef>
              <c:f>Sheet1!$B$6</c:f>
              <c:strCache>
                <c:ptCount val="1"/>
                <c:pt idx="0">
                  <c:v># cells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Sheet1!$B$7:$B$16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90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52-43CD-B329-8DE8DAB82CC0}"/>
            </c:ext>
          </c:extLst>
        </c:ser>
        <c:ser>
          <c:idx val="5"/>
          <c:order val="1"/>
          <c:tx>
            <c:strRef>
              <c:f>Sheet1!$C$6</c:f>
              <c:strCache>
                <c:ptCount val="1"/>
                <c:pt idx="0">
                  <c:v>equivalent # cells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Sheet1!$C$7:$C$16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135</c:v>
                </c:pt>
                <c:pt idx="9">
                  <c:v>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452-43CD-B329-8DE8DAB82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2640536"/>
        <c:axId val="310703016"/>
      </c:lineChart>
      <c:catAx>
        <c:axId val="472640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03016"/>
        <c:crosses val="autoZero"/>
        <c:auto val="1"/>
        <c:lblAlgn val="ctr"/>
        <c:lblOffset val="100"/>
        <c:noMultiLvlLbl val="0"/>
      </c:catAx>
      <c:valAx>
        <c:axId val="310703016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</a:t>
                </a:r>
                <a:r>
                  <a:rPr lang="en-US" baseline="0"/>
                  <a:t> cells (mio)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640536"/>
        <c:crosses val="autoZero"/>
        <c:crossBetween val="between"/>
      </c:valAx>
      <c:valAx>
        <c:axId val="744958784"/>
        <c:scaling>
          <c:orientation val="minMax"/>
          <c:max val="1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</a:t>
                </a:r>
                <a:r>
                  <a:rPr lang="en-GB" baseline="0"/>
                  <a:t> (h)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927624"/>
        <c:crosses val="max"/>
        <c:crossBetween val="between"/>
      </c:valAx>
      <c:catAx>
        <c:axId val="744927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44958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0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i="1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2"/>
          <c:tx>
            <c:strRef>
              <c:f>Sheet1!$L$6</c:f>
              <c:strCache>
                <c:ptCount val="1"/>
                <c:pt idx="0">
                  <c:v>CAD2CFD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Sheet1!$L$7:$L$16</c:f>
              <c:numCache>
                <c:formatCode>General</c:formatCode>
                <c:ptCount val="10"/>
                <c:pt idx="0">
                  <c:v>0.16666666666666666</c:v>
                </c:pt>
                <c:pt idx="1">
                  <c:v>0.16666666666666666</c:v>
                </c:pt>
                <c:pt idx="2">
                  <c:v>0.16666666666666666</c:v>
                </c:pt>
                <c:pt idx="3">
                  <c:v>0.16666666666666666</c:v>
                </c:pt>
                <c:pt idx="4">
                  <c:v>0.16666666666666666</c:v>
                </c:pt>
                <c:pt idx="5">
                  <c:v>0.16666666666666666</c:v>
                </c:pt>
                <c:pt idx="6">
                  <c:v>0.16666666666666666</c:v>
                </c:pt>
                <c:pt idx="7">
                  <c:v>0.25</c:v>
                </c:pt>
                <c:pt idx="8">
                  <c:v>1.6666666666666666E-2</c:v>
                </c:pt>
                <c:pt idx="9">
                  <c:v>1.6666666666666666E-2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52-43CD-B329-8DE8DAB82CC0}"/>
            </c:ext>
          </c:extLst>
        </c:ser>
        <c:ser>
          <c:idx val="1"/>
          <c:order val="3"/>
          <c:tx>
            <c:strRef>
              <c:f>Sheet1!$M$6</c:f>
              <c:strCache>
                <c:ptCount val="1"/>
                <c:pt idx="0">
                  <c:v>meshing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Sheet1!$M$7:$M$16</c:f>
              <c:numCache>
                <c:formatCode>General</c:formatCode>
                <c:ptCount val="10"/>
                <c:pt idx="0">
                  <c:v>0.33333333333333331</c:v>
                </c:pt>
                <c:pt idx="1">
                  <c:v>0.33333333333333331</c:v>
                </c:pt>
                <c:pt idx="2">
                  <c:v>0.41666666666666669</c:v>
                </c:pt>
                <c:pt idx="3">
                  <c:v>0.58333333333333337</c:v>
                </c:pt>
                <c:pt idx="4">
                  <c:v>0.66666666666666663</c:v>
                </c:pt>
                <c:pt idx="5">
                  <c:v>0.75</c:v>
                </c:pt>
                <c:pt idx="6">
                  <c:v>0.83333333333333337</c:v>
                </c:pt>
                <c:pt idx="7">
                  <c:v>1.1666666666666667</c:v>
                </c:pt>
                <c:pt idx="8">
                  <c:v>0.33333333333333331</c:v>
                </c:pt>
                <c:pt idx="9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52-43CD-B329-8DE8DAB82CC0}"/>
            </c:ext>
          </c:extLst>
        </c:ser>
        <c:ser>
          <c:idx val="2"/>
          <c:order val="4"/>
          <c:tx>
            <c:strRef>
              <c:f>Sheet1!$N$6</c:f>
              <c:strCache>
                <c:ptCount val="1"/>
                <c:pt idx="0">
                  <c:v>solving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Sheet1!$N$7:$N$16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2.0833333333333335</c:v>
                </c:pt>
                <c:pt idx="3">
                  <c:v>4.166666666666667</c:v>
                </c:pt>
                <c:pt idx="4">
                  <c:v>4.666666666666667</c:v>
                </c:pt>
                <c:pt idx="5">
                  <c:v>5</c:v>
                </c:pt>
                <c:pt idx="6">
                  <c:v>6.333333333333333</c:v>
                </c:pt>
                <c:pt idx="7">
                  <c:v>8</c:v>
                </c:pt>
                <c:pt idx="8">
                  <c:v>6.666666666666667</c:v>
                </c:pt>
                <c:pt idx="9">
                  <c:v>3.6666666666666665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52-43CD-B329-8DE8DAB82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44927624"/>
        <c:axId val="744958784"/>
        <c:extLst>
          <c:ext xmlns:c15="http://schemas.microsoft.com/office/drawing/2012/chart" uri="{02D57815-91ED-43cb-92C2-25804820EDAC}">
            <c15:filteredBarSeries>
              <c15:ser>
                <c:idx val="3"/>
                <c:order val="5"/>
                <c:tx>
                  <c:strRef>
                    <c:extLst>
                      <c:ext uri="{02D57815-91ED-43cb-92C2-25804820EDAC}">
                        <c15:formulaRef>
                          <c15:sqref>Sheet1!$O$6</c15:sqref>
                        </c15:formulaRef>
                      </c:ext>
                    </c:extLst>
                    <c:strCache>
                      <c:ptCount val="1"/>
                      <c:pt idx="0">
                        <c:v>posting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Sheet1!$A$7:$A$16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2012</c:v>
                      </c:pt>
                      <c:pt idx="1">
                        <c:v>2013</c:v>
                      </c:pt>
                      <c:pt idx="2">
                        <c:v>2014</c:v>
                      </c:pt>
                      <c:pt idx="3">
                        <c:v>2015</c:v>
                      </c:pt>
                      <c:pt idx="4">
                        <c:v>2016</c:v>
                      </c:pt>
                      <c:pt idx="5">
                        <c:v>2017</c:v>
                      </c:pt>
                      <c:pt idx="6">
                        <c:v>2018</c:v>
                      </c:pt>
                      <c:pt idx="7">
                        <c:v>2019</c:v>
                      </c:pt>
                      <c:pt idx="8">
                        <c:v>2020</c:v>
                      </c:pt>
                      <c:pt idx="9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Sheet1!$O$7:$O$16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0.33333333333333331</c:v>
                      </c:pt>
                      <c:pt idx="1">
                        <c:v>0.33333333333333331</c:v>
                      </c:pt>
                      <c:pt idx="2">
                        <c:v>0.33333333333333331</c:v>
                      </c:pt>
                      <c:pt idx="3">
                        <c:v>0.5</c:v>
                      </c:pt>
                      <c:pt idx="4">
                        <c:v>0.5</c:v>
                      </c:pt>
                      <c:pt idx="5">
                        <c:v>0.58333333333333337</c:v>
                      </c:pt>
                      <c:pt idx="6">
                        <c:v>1</c:v>
                      </c:pt>
                      <c:pt idx="7">
                        <c:v>1.75</c:v>
                      </c:pt>
                      <c:pt idx="8">
                        <c:v>0.13333333333333333</c:v>
                      </c:pt>
                      <c:pt idx="9">
                        <c:v>0.13333333333333333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452-43CD-B329-8DE8DAB82CC0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0"/>
          <c:tx>
            <c:strRef>
              <c:f>Sheet1!$B$6</c:f>
              <c:strCache>
                <c:ptCount val="1"/>
                <c:pt idx="0">
                  <c:v># cells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Sheet1!$B$7:$B$16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90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52-43CD-B329-8DE8DAB82CC0}"/>
            </c:ext>
          </c:extLst>
        </c:ser>
        <c:ser>
          <c:idx val="5"/>
          <c:order val="1"/>
          <c:tx>
            <c:strRef>
              <c:f>Sheet1!$C$6</c:f>
              <c:strCache>
                <c:ptCount val="1"/>
                <c:pt idx="0">
                  <c:v>equivalent # cells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Sheet1!$C$7:$C$16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135</c:v>
                </c:pt>
                <c:pt idx="9">
                  <c:v>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452-43CD-B329-8DE8DAB82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2640536"/>
        <c:axId val="310703016"/>
      </c:lineChart>
      <c:catAx>
        <c:axId val="472640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03016"/>
        <c:crosses val="autoZero"/>
        <c:auto val="1"/>
        <c:lblAlgn val="ctr"/>
        <c:lblOffset val="100"/>
        <c:noMultiLvlLbl val="0"/>
      </c:catAx>
      <c:valAx>
        <c:axId val="310703016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</a:t>
                </a:r>
                <a:r>
                  <a:rPr lang="en-US" baseline="0"/>
                  <a:t> cells (mio)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640536"/>
        <c:crosses val="autoZero"/>
        <c:crossBetween val="between"/>
      </c:valAx>
      <c:valAx>
        <c:axId val="744958784"/>
        <c:scaling>
          <c:orientation val="minMax"/>
          <c:max val="1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</a:t>
                </a:r>
                <a:r>
                  <a:rPr lang="en-GB" baseline="0"/>
                  <a:t> (h)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927624"/>
        <c:crosses val="max"/>
        <c:crossBetween val="between"/>
      </c:valAx>
      <c:catAx>
        <c:axId val="744927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44958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0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i="1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2"/>
          <c:tx>
            <c:strRef>
              <c:f>Sheet1!$L$6</c:f>
              <c:strCache>
                <c:ptCount val="1"/>
                <c:pt idx="0">
                  <c:v>CAD2CFD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Sheet1!$L$7:$L$16</c:f>
              <c:numCache>
                <c:formatCode>General</c:formatCode>
                <c:ptCount val="10"/>
                <c:pt idx="0">
                  <c:v>0.16666666666666666</c:v>
                </c:pt>
                <c:pt idx="1">
                  <c:v>0.16666666666666666</c:v>
                </c:pt>
                <c:pt idx="2">
                  <c:v>0.16666666666666666</c:v>
                </c:pt>
                <c:pt idx="3">
                  <c:v>0.16666666666666666</c:v>
                </c:pt>
                <c:pt idx="4">
                  <c:v>0.16666666666666666</c:v>
                </c:pt>
                <c:pt idx="5">
                  <c:v>0.16666666666666666</c:v>
                </c:pt>
                <c:pt idx="6">
                  <c:v>0.16666666666666666</c:v>
                </c:pt>
                <c:pt idx="7">
                  <c:v>0.25</c:v>
                </c:pt>
                <c:pt idx="8">
                  <c:v>1.6666666666666666E-2</c:v>
                </c:pt>
                <c:pt idx="9">
                  <c:v>1.6666666666666666E-2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52-43CD-B329-8DE8DAB82CC0}"/>
            </c:ext>
          </c:extLst>
        </c:ser>
        <c:ser>
          <c:idx val="1"/>
          <c:order val="3"/>
          <c:tx>
            <c:strRef>
              <c:f>Sheet1!$M$6</c:f>
              <c:strCache>
                <c:ptCount val="1"/>
                <c:pt idx="0">
                  <c:v>meshing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Sheet1!$M$7:$M$16</c:f>
              <c:numCache>
                <c:formatCode>General</c:formatCode>
                <c:ptCount val="10"/>
                <c:pt idx="0">
                  <c:v>0.33333333333333331</c:v>
                </c:pt>
                <c:pt idx="1">
                  <c:v>0.33333333333333331</c:v>
                </c:pt>
                <c:pt idx="2">
                  <c:v>0.41666666666666669</c:v>
                </c:pt>
                <c:pt idx="3">
                  <c:v>0.58333333333333337</c:v>
                </c:pt>
                <c:pt idx="4">
                  <c:v>0.66666666666666663</c:v>
                </c:pt>
                <c:pt idx="5">
                  <c:v>0.75</c:v>
                </c:pt>
                <c:pt idx="6">
                  <c:v>0.83333333333333337</c:v>
                </c:pt>
                <c:pt idx="7">
                  <c:v>1.1666666666666667</c:v>
                </c:pt>
                <c:pt idx="8">
                  <c:v>0.33333333333333331</c:v>
                </c:pt>
                <c:pt idx="9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52-43CD-B329-8DE8DAB82CC0}"/>
            </c:ext>
          </c:extLst>
        </c:ser>
        <c:ser>
          <c:idx val="2"/>
          <c:order val="4"/>
          <c:tx>
            <c:strRef>
              <c:f>Sheet1!$N$6</c:f>
              <c:strCache>
                <c:ptCount val="1"/>
                <c:pt idx="0">
                  <c:v>solving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Sheet1!$N$7:$N$16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2.0833333333333335</c:v>
                </c:pt>
                <c:pt idx="3">
                  <c:v>4.166666666666667</c:v>
                </c:pt>
                <c:pt idx="4">
                  <c:v>4.666666666666667</c:v>
                </c:pt>
                <c:pt idx="5">
                  <c:v>5</c:v>
                </c:pt>
                <c:pt idx="6">
                  <c:v>6.333333333333333</c:v>
                </c:pt>
                <c:pt idx="7">
                  <c:v>8</c:v>
                </c:pt>
                <c:pt idx="8">
                  <c:v>6.666666666666667</c:v>
                </c:pt>
                <c:pt idx="9">
                  <c:v>3.6666666666666665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52-43CD-B329-8DE8DAB82CC0}"/>
            </c:ext>
          </c:extLst>
        </c:ser>
        <c:ser>
          <c:idx val="3"/>
          <c:order val="5"/>
          <c:tx>
            <c:strRef>
              <c:f>Sheet1!$O$6</c:f>
              <c:strCache>
                <c:ptCount val="1"/>
                <c:pt idx="0">
                  <c:v>posting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Sheet1!$O$7:$O$16</c:f>
              <c:numCache>
                <c:formatCode>General</c:formatCode>
                <c:ptCount val="10"/>
                <c:pt idx="0">
                  <c:v>0.33333333333333331</c:v>
                </c:pt>
                <c:pt idx="1">
                  <c:v>0.33333333333333331</c:v>
                </c:pt>
                <c:pt idx="2">
                  <c:v>0.33333333333333331</c:v>
                </c:pt>
                <c:pt idx="3">
                  <c:v>0.5</c:v>
                </c:pt>
                <c:pt idx="4">
                  <c:v>0.5</c:v>
                </c:pt>
                <c:pt idx="5">
                  <c:v>0.58333333333333337</c:v>
                </c:pt>
                <c:pt idx="6">
                  <c:v>1</c:v>
                </c:pt>
                <c:pt idx="7">
                  <c:v>1.75</c:v>
                </c:pt>
                <c:pt idx="8">
                  <c:v>0.13333333333333333</c:v>
                </c:pt>
                <c:pt idx="9">
                  <c:v>0.13333333333333333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452-43CD-B329-8DE8DAB82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44927624"/>
        <c:axId val="744958784"/>
      </c:barChart>
      <c:lineChart>
        <c:grouping val="standard"/>
        <c:varyColors val="0"/>
        <c:ser>
          <c:idx val="4"/>
          <c:order val="0"/>
          <c:tx>
            <c:strRef>
              <c:f>Sheet1!$B$6</c:f>
              <c:strCache>
                <c:ptCount val="1"/>
                <c:pt idx="0">
                  <c:v># cells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Sheet1!$B$7:$B$16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90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52-43CD-B329-8DE8DAB82CC0}"/>
            </c:ext>
          </c:extLst>
        </c:ser>
        <c:ser>
          <c:idx val="5"/>
          <c:order val="1"/>
          <c:tx>
            <c:strRef>
              <c:f>Sheet1!$C$6</c:f>
              <c:strCache>
                <c:ptCount val="1"/>
                <c:pt idx="0">
                  <c:v>equivalent # cells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cat>
            <c:numRef>
              <c:f>Sheet1!$A$7:$A$16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Sheet1!$C$7:$C$16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12</c:v>
                </c:pt>
                <c:pt idx="3">
                  <c:v>24</c:v>
                </c:pt>
                <c:pt idx="4">
                  <c:v>32</c:v>
                </c:pt>
                <c:pt idx="5">
                  <c:v>36</c:v>
                </c:pt>
                <c:pt idx="6">
                  <c:v>44</c:v>
                </c:pt>
                <c:pt idx="7">
                  <c:v>110</c:v>
                </c:pt>
                <c:pt idx="8">
                  <c:v>135</c:v>
                </c:pt>
                <c:pt idx="9">
                  <c:v>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452-43CD-B329-8DE8DAB82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2640536"/>
        <c:axId val="310703016"/>
      </c:lineChart>
      <c:catAx>
        <c:axId val="472640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03016"/>
        <c:crosses val="autoZero"/>
        <c:auto val="1"/>
        <c:lblAlgn val="ctr"/>
        <c:lblOffset val="100"/>
        <c:noMultiLvlLbl val="0"/>
      </c:catAx>
      <c:valAx>
        <c:axId val="310703016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</a:t>
                </a:r>
                <a:r>
                  <a:rPr lang="en-US" baseline="0"/>
                  <a:t> cells (mio)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640536"/>
        <c:crosses val="autoZero"/>
        <c:crossBetween val="between"/>
      </c:valAx>
      <c:valAx>
        <c:axId val="744958784"/>
        <c:scaling>
          <c:orientation val="minMax"/>
          <c:max val="1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</a:t>
                </a:r>
                <a:r>
                  <a:rPr lang="en-GB" baseline="0"/>
                  <a:t> (h)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1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4927624"/>
        <c:crosses val="max"/>
        <c:crossBetween val="between"/>
      </c:valAx>
      <c:catAx>
        <c:axId val="744927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44958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0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0.27596</cdr:x>
      <cdr:y>0.02868</cdr:y>
    </cdr:from>
    <cdr:to>
      <cdr:x>0.72117</cdr:x>
      <cdr:y>0.08065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564266" y="173939"/>
          <a:ext cx="4136966" cy="31515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GB" sz="1400" b="1" i="1" dirty="0">
              <a:solidFill>
                <a:srgbClr val="00A0DE"/>
              </a:solidFill>
              <a:latin typeface="Avenir Medium" panose="02000503020000020003"/>
            </a:rPr>
            <a:t>TYPICAL IN-SEASON DEVELOPMENT RATE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0.27596</cdr:x>
      <cdr:y>0.02868</cdr:y>
    </cdr:from>
    <cdr:to>
      <cdr:x>0.72117</cdr:x>
      <cdr:y>0.08065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564266" y="173939"/>
          <a:ext cx="4136966" cy="31515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GB" sz="1400" b="1" i="1" dirty="0">
              <a:solidFill>
                <a:srgbClr val="00A0DE"/>
              </a:solidFill>
              <a:latin typeface="Avenir Medium" panose="02000503020000020003"/>
            </a:rPr>
            <a:t>TYPICAL IN-SEASON DEVELOPMENT RATE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01B19-BF63-FD4C-A9EA-0324E94238EB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3D334-8DD0-2F4D-97A8-BD329E784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B5479-0561-F749-B798-DD28B1CCB08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3233B-0651-8E4A-8608-15F37F01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22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3233B-0651-8E4A-8608-15F37F0128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66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3233B-0651-8E4A-8608-15F37F0128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3233B-0651-8E4A-8608-15F37F0128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19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3233B-0651-8E4A-8608-15F37F0128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2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3233B-0651-8E4A-8608-15F37F01283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1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VERSION 1">
    <p:bg>
      <p:bgPr>
        <a:solidFill>
          <a:srgbClr val="30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CC3384-657D-FB45-8C6B-C6959838E7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072" y="2786589"/>
            <a:ext cx="4937202" cy="998538"/>
          </a:xfrm>
          <a:prstGeom prst="rect">
            <a:avLst/>
          </a:prstGeom>
        </p:spPr>
        <p:txBody>
          <a:bodyPr/>
          <a:lstStyle>
            <a:lvl1pPr>
              <a:defRPr sz="1500" b="0" i="0" cap="all" spc="170" baseline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pPr lvl="0"/>
            <a:r>
              <a:rPr lang="en-GB" dirty="0" err="1"/>
              <a:t>SUBheadline</a:t>
            </a:r>
            <a:r>
              <a:rPr lang="en-GB" dirty="0"/>
              <a:t> AVENIR MED 15pt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9D4D2-0A8B-5249-863D-FAF4AD9FB972}"/>
              </a:ext>
            </a:extLst>
          </p:cNvPr>
          <p:cNvCxnSpPr>
            <a:cxnSpLocks/>
          </p:cNvCxnSpPr>
          <p:nvPr userDrawn="1"/>
        </p:nvCxnSpPr>
        <p:spPr>
          <a:xfrm>
            <a:off x="1246798" y="2614246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06D9695-97E4-4042-B171-5883DBD7D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7075" y="891102"/>
            <a:ext cx="9469590" cy="1527637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</a:t>
            </a:r>
            <a:br>
              <a:rPr lang="en-US" dirty="0"/>
            </a:br>
            <a:r>
              <a:rPr lang="en-US" dirty="0"/>
              <a:t>Black ITALIC 36pt</a:t>
            </a:r>
          </a:p>
        </p:txBody>
      </p:sp>
    </p:spTree>
    <p:extLst>
      <p:ext uri="{BB962C8B-B14F-4D97-AF65-F5344CB8AC3E}">
        <p14:creationId xmlns:p14="http://schemas.microsoft.com/office/powerpoint/2010/main" val="384354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652C066-5D60-594A-BCCA-962E584D53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0197" y="1655014"/>
            <a:ext cx="4955804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Avenir Medium" panose="02000503020000020003" pitchFamily="2" charset="0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Content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Second level Avenir Med - Electric Blue 11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Third level Avenir Med – 11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9659672-1B29-FD4C-A64D-E887CA7F9F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72074" y="1655014"/>
            <a:ext cx="4955804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Avenir Medium" panose="02000503020000020003" pitchFamily="2" charset="0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Content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Second level Avenir Med - Electric Blue 11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Third level Avenir Med – 11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3B868F-0E2E-CA4F-B4BC-E5CDA3C8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9E5A7-1FA1-1A48-9FD9-F93A92EF80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6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abellenplatzhalter 2">
            <a:extLst>
              <a:ext uri="{FF2B5EF4-FFF2-40B4-BE49-F238E27FC236}">
                <a16:creationId xmlns:a16="http://schemas.microsoft.com/office/drawing/2014/main" id="{8D4E1888-ABFD-4C48-B514-C67B16C41507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1246799" y="2407665"/>
            <a:ext cx="10070489" cy="3613723"/>
          </a:xfrm>
          <a:prstGeom prst="rect">
            <a:avLst/>
          </a:prstGeom>
        </p:spPr>
        <p:txBody>
          <a:bodyPr/>
          <a:lstStyle>
            <a:lvl1pPr algn="ctr">
              <a:spcAft>
                <a:spcPts val="0"/>
              </a:spcAft>
              <a:defRPr sz="1400" b="0" i="0">
                <a:latin typeface="Avenir Medium" panose="02000503020000020003" pitchFamily="2" charset="0"/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Insert </a:t>
            </a:r>
            <a:r>
              <a:rPr lang="de-DE" noProof="0" dirty="0" err="1"/>
              <a:t>table</a:t>
            </a:r>
            <a:endParaRPr lang="de-DE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4765747-62DE-6B40-A328-59FD8CA631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4184" y="1653362"/>
            <a:ext cx="10173103" cy="58932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sz="1300" b="0" i="0"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Content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DEC256-2C22-A343-8349-4E9AF85E5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769BB3B-00CB-8F4E-94EC-DCE2F0E47B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90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4F1A5C5-3837-9142-BD5B-90950EBA5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5076" y="2242687"/>
            <a:ext cx="10082212" cy="3778702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4362CA4F-7054-F842-A726-3FAB21EF08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4184" y="1653362"/>
            <a:ext cx="10173103" cy="589324"/>
          </a:xfrm>
          <a:prstGeom prst="rect">
            <a:avLst/>
          </a:prstGeom>
        </p:spPr>
        <p:txBody>
          <a:bodyPr/>
          <a:lstStyle>
            <a:lvl1pPr marL="0" marR="0" indent="0" algn="l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marL="0" marR="0" lvl="0" indent="0" algn="l" defTabSz="914318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Insert image header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DB7642-FB33-A44A-8183-2C43D71187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A28A042-B6A8-784C-BF1B-68D17E0C2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95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Conten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4CE94DC0-A017-7545-93CA-1B14F16773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16724" y="0"/>
            <a:ext cx="5375275" cy="6857999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02713A-3189-9D47-8244-0099C1DA0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4955803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</a:t>
            </a:r>
            <a:br>
              <a:rPr lang="en-US" dirty="0"/>
            </a:br>
            <a:r>
              <a:rPr lang="en-US" dirty="0" err="1"/>
              <a:t>bLack</a:t>
            </a:r>
            <a:r>
              <a:rPr lang="en-US" dirty="0"/>
              <a:t>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51DD6E-64F1-724B-82AB-E0DC28543F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0197" y="1655014"/>
            <a:ext cx="4955804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Avenir Medium" panose="02000503020000020003" pitchFamily="2" charset="0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Content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Second level Avenir Med - Electric Blue 11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Third level Avenir Med – 11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17C7CC2-827A-094A-BDB8-B60E2C9DE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59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Content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2593624-3F12-F940-A470-9075CDF58A4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321048" y="1754832"/>
            <a:ext cx="2870952" cy="5103168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2AFCED-F222-D847-A6DF-91573809FE5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1599" y="0"/>
            <a:ext cx="5740401" cy="1736723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97AB46A-EE75-FC47-A595-A8C658B7CB5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51599" y="1763378"/>
            <a:ext cx="2826413" cy="2805445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8769BD0-3296-2744-9FD8-898BFCA94A9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51599" y="4595478"/>
            <a:ext cx="2826413" cy="2277633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8E4A2-B6EC-1149-BC78-B3574C6C9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4955803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</a:t>
            </a:r>
            <a:br>
              <a:rPr lang="en-US" dirty="0"/>
            </a:br>
            <a:r>
              <a:rPr lang="en-US" dirty="0" err="1"/>
              <a:t>bLack</a:t>
            </a:r>
            <a:r>
              <a:rPr lang="en-US" dirty="0"/>
              <a:t>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3A1BA-959E-3F41-A336-718458479D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0197" y="1655014"/>
            <a:ext cx="4955804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Avenir Medium" panose="02000503020000020003" pitchFamily="2" charset="0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Content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Second level Avenir Med - Electric Blue 11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Third level Avenir Med – 11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FB68CFE-802F-284F-A0C5-D8DF339365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7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4765747-62DE-6B40-A328-59FD8CA631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873" y="3592958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042343A-8B6C-7148-A8E8-60644C74B4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46798" y="1736725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193114CD-B191-414C-9851-51A37750DA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8873" y="5862024"/>
            <a:ext cx="3294374" cy="261086"/>
          </a:xfrm>
          <a:prstGeom prst="rect">
            <a:avLst/>
          </a:prstGeom>
        </p:spPr>
        <p:txBody>
          <a:bodyPr/>
          <a:lstStyle>
            <a:lvl1pPr marL="0" marR="0" indent="0" algn="l" defTabSz="9143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 i="0"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marL="0" marR="0" lvl="0" indent="0" algn="l" defTabSz="9143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CD62E0E7-37FC-2842-BC71-F124869EA2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46798" y="4005791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1D721CEB-C077-474A-B6E9-3937EF20A3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4686" y="3592958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1DE8858-F274-4249-9801-76E67950EAB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22611" y="1736725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D459F649-6765-2D4D-B273-7B5AB28171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34686" y="5862024"/>
            <a:ext cx="3294374" cy="261086"/>
          </a:xfrm>
          <a:prstGeom prst="rect">
            <a:avLst/>
          </a:prstGeom>
        </p:spPr>
        <p:txBody>
          <a:bodyPr/>
          <a:lstStyle>
            <a:lvl1pPr marL="0" marR="0" indent="0" algn="l" defTabSz="9143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 i="0"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9BFFB2D-91BA-F648-8D8D-D515AD9A8E3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2611" y="4005791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5A56AB6D-A14E-1B43-BD03-5ED515ABA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2718" y="3592958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AE5E25A8-2658-7B4A-9EEA-3182B29301A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690643" y="1736725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6" name="Textplatzhalter 4">
            <a:extLst>
              <a:ext uri="{FF2B5EF4-FFF2-40B4-BE49-F238E27FC236}">
                <a16:creationId xmlns:a16="http://schemas.microsoft.com/office/drawing/2014/main" id="{4927D4F3-05E7-624C-9B43-8793043BC8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02718" y="5862024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0EA833DF-8FD9-6E4B-ACA4-81D6D3DC0B9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690643" y="4005791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86B394A-6B6F-3540-A705-1567DD3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9C5F6AF0-1CAF-304F-9C86-E8B8632A5A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13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86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042343A-8B6C-7148-A8E8-60644C74B4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46798" y="1736726"/>
            <a:ext cx="3206449" cy="3756792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193114CD-B191-414C-9851-51A37750DA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8873" y="5660149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D459F649-6765-2D4D-B273-7B5AB28171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34686" y="5647405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AE5E25A8-2658-7B4A-9EEA-3182B29301A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690643" y="1736725"/>
            <a:ext cx="3206449" cy="3756792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6" name="Textplatzhalter 4">
            <a:extLst>
              <a:ext uri="{FF2B5EF4-FFF2-40B4-BE49-F238E27FC236}">
                <a16:creationId xmlns:a16="http://schemas.microsoft.com/office/drawing/2014/main" id="{4927D4F3-05E7-624C-9B43-8793043BC8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02718" y="5660149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EC73EC5-46F3-8E48-939B-E04E0E78C5C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122611" y="1736725"/>
            <a:ext cx="3206449" cy="3756792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17FC78-C1C4-A247-ACEB-0FCC785AB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0" i="0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A2DD4AC7-9B12-BE4E-A9F4-43AA93537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9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Content 1 Column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09B6344-B044-724A-B5E1-D1DA64EA599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0196" y="1655014"/>
            <a:ext cx="10177091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Avenir Medium" panose="02000503020000020003" pitchFamily="2" charset="0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75000"/>
                  </a:schemeClr>
                </a:solidFill>
                <a:latin typeface="Avenir Medium" panose="02000503020000020003" pitchFamily="2" charset="0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Content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Second level Avenir Med - Electric Blue 11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Third level Avenir Med – 11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B63A28-34D2-AE45-BBCA-BEE7D9B80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F066B413-3B56-9B41-8735-EE6B5BB13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72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Content 2 Columns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D66C57-7AF7-944C-9A0B-BEF08DFCE5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0197" y="1655014"/>
            <a:ext cx="4955804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Avenir Medium" panose="02000503020000020003" pitchFamily="2" charset="0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75000"/>
                  </a:schemeClr>
                </a:solidFill>
                <a:latin typeface="Avenir Medium" panose="02000503020000020003" pitchFamily="2" charset="0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Content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Second level Avenir Med - Electric Blue 11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Third level Avenir Med – 11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BD78D21-2077-2E41-BC9B-D7A9323B0C3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81500" y="1655014"/>
            <a:ext cx="4955804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Avenir Medium" panose="02000503020000020003" pitchFamily="2" charset="0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75000"/>
                  </a:schemeClr>
                </a:solidFill>
                <a:latin typeface="Avenir Medium" panose="02000503020000020003" pitchFamily="2" charset="0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Content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Second level Avenir Med - Electric Blue 11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Third level Avenir Med – 11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7FADC2-965B-8348-9D4A-550419F9F8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01F360D3-8211-254F-9886-766CB8655C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61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Table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abellenplatzhalter 2">
            <a:extLst>
              <a:ext uri="{FF2B5EF4-FFF2-40B4-BE49-F238E27FC236}">
                <a16:creationId xmlns:a16="http://schemas.microsoft.com/office/drawing/2014/main" id="{726A9907-04BB-4B45-BAA8-D9701F4B5FF0}"/>
              </a:ext>
            </a:extLst>
          </p:cNvPr>
          <p:cNvSpPr>
            <a:spLocks noGrp="1"/>
          </p:cNvSpPr>
          <p:nvPr>
            <p:ph type="tbl" sz="quarter" idx="20" hasCustomPrompt="1"/>
          </p:nvPr>
        </p:nvSpPr>
        <p:spPr>
          <a:xfrm>
            <a:off x="1140197" y="2407665"/>
            <a:ext cx="10177091" cy="3613723"/>
          </a:xfrm>
          <a:prstGeom prst="rect">
            <a:avLst/>
          </a:prstGeom>
        </p:spPr>
        <p:txBody>
          <a:bodyPr/>
          <a:lstStyle>
            <a:lvl1pPr algn="ctr">
              <a:spcAft>
                <a:spcPts val="0"/>
              </a:spcAft>
              <a:defRPr sz="14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Insert </a:t>
            </a:r>
            <a:r>
              <a:rPr lang="de-DE" noProof="0" dirty="0" err="1"/>
              <a:t>table</a:t>
            </a:r>
            <a:endParaRPr lang="de-DE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3D69C52-03B6-C34A-98A4-7F1568CB8C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0196" y="1655014"/>
            <a:ext cx="10177091" cy="58601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Josefin Sans Regular Roman" pitchFamily="2" charset="77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75000"/>
                  </a:schemeClr>
                </a:solidFill>
                <a:latin typeface="Josefin Sans Regular Roman" pitchFamily="2" charset="77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Table Headline in Avenir Med 13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1A439C-B64C-BD47-8A26-19C13F19C4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293D2F8-14A7-1648-9DBC-D8D3C37B9F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VERSION 1">
    <p:bg>
      <p:bgPr>
        <a:solidFill>
          <a:srgbClr val="30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9D4D2-0A8B-5249-863D-FAF4AD9FB972}"/>
              </a:ext>
            </a:extLst>
          </p:cNvPr>
          <p:cNvCxnSpPr>
            <a:cxnSpLocks/>
          </p:cNvCxnSpPr>
          <p:nvPr userDrawn="1"/>
        </p:nvCxnSpPr>
        <p:spPr>
          <a:xfrm>
            <a:off x="1246798" y="2614246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BD5F591-A496-5A4D-BE96-F318368FE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7075" y="891102"/>
            <a:ext cx="9469590" cy="1527637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</a:t>
            </a:r>
            <a:br>
              <a:rPr lang="en-US" dirty="0"/>
            </a:br>
            <a:r>
              <a:rPr lang="en-US" dirty="0"/>
              <a:t>Black ITALIC 36pt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664BF29-49A5-3344-A013-AE8E1220E3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072" y="2786589"/>
            <a:ext cx="4937202" cy="998538"/>
          </a:xfrm>
          <a:prstGeom prst="rect">
            <a:avLst/>
          </a:prstGeom>
        </p:spPr>
        <p:txBody>
          <a:bodyPr/>
          <a:lstStyle>
            <a:lvl1pPr>
              <a:defRPr sz="1500" b="0" i="0" cap="all" spc="170" baseline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pPr lvl="0"/>
            <a:r>
              <a:rPr lang="en-GB" dirty="0" err="1"/>
              <a:t>SUBheadline</a:t>
            </a:r>
            <a:r>
              <a:rPr lang="en-GB" dirty="0"/>
              <a:t> AVENIR MED 15pt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09220A51-F502-B341-9EFE-0ACDD1204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19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Image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9A4F238-B88A-F14C-9130-6DDA5C8A1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826" y="6329682"/>
            <a:ext cx="1344451" cy="223179"/>
          </a:xfrm>
          <a:prstGeom prst="rect">
            <a:avLst/>
          </a:prstGeom>
        </p:spPr>
      </p:pic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BF8DE8C-F928-8041-9C80-17697F540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5076" y="2242687"/>
            <a:ext cx="10082212" cy="3778702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59BA84-F73C-E74A-A76C-5448F72594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0196" y="1655014"/>
            <a:ext cx="10177091" cy="58601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Josefin Sans Regular Roman" pitchFamily="2" charset="77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75000"/>
                  </a:schemeClr>
                </a:solidFill>
                <a:latin typeface="Josefin Sans Regular Roman" pitchFamily="2" charset="77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Picture Headline in Avenir Med 13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E7C2176-8A55-D64A-8722-BA708D1CD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472BE99-0756-AA46-AEFC-BE83FB9F7F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113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 - Image right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D7B3E8E-30C3-C742-A4A4-EC56A850E7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16724" y="0"/>
            <a:ext cx="5375275" cy="6857999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2F5182-7A36-BB49-AC5A-1FCE27A1C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4966077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</a:t>
            </a:r>
            <a:br>
              <a:rPr lang="en-US" dirty="0"/>
            </a:br>
            <a:r>
              <a:rPr lang="en-US" dirty="0" err="1"/>
              <a:t>bLacK</a:t>
            </a:r>
            <a:r>
              <a:rPr lang="en-US" dirty="0"/>
              <a:t>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BC3A81-153F-2042-BBE6-93B01620DE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0197" y="1655014"/>
            <a:ext cx="4955804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Avenir Medium" panose="02000503020000020003" pitchFamily="2" charset="0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75000"/>
                  </a:schemeClr>
                </a:solidFill>
                <a:latin typeface="Avenir Medium" panose="02000503020000020003" pitchFamily="2" charset="0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Content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Second level Avenir Med - Electric Blue 11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Third level Avenir Med – 11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B68240C-C71B-394C-B530-150A98287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5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Content Multiple Images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422E6DC-0619-7D4F-9533-7F6C46780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4770409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</a:t>
            </a:r>
            <a:br>
              <a:rPr lang="en-US" dirty="0"/>
            </a:br>
            <a:r>
              <a:rPr lang="en-US" dirty="0" err="1"/>
              <a:t>bLacK</a:t>
            </a:r>
            <a:r>
              <a:rPr lang="en-US" dirty="0"/>
              <a:t>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F60FC811-F542-C244-B500-2D76432C13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321048" y="1754832"/>
            <a:ext cx="2870952" cy="5103168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EE23587E-5AB6-E440-9F1D-3372042961D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1599" y="0"/>
            <a:ext cx="5740401" cy="1736723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35342312-72DE-E949-9324-9CB0C1435F4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51599" y="1763378"/>
            <a:ext cx="2826413" cy="2805445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9FEDA7D2-B564-5847-AA93-423C64099C9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51599" y="4595478"/>
            <a:ext cx="2826413" cy="2277633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4547573-EEE5-C84F-AB48-2626864800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0197" y="1655014"/>
            <a:ext cx="4955804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Avenir Medium" panose="02000503020000020003" pitchFamily="2" charset="0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75000"/>
                  </a:schemeClr>
                </a:solidFill>
                <a:latin typeface="Avenir Medium" panose="02000503020000020003" pitchFamily="2" charset="0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Content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Second level Avenir Med - Electric Blue 11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Third level Avenir Med – 11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885766B-1AB7-0944-8808-8BABEB0F98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30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6 images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ABCF0CC0-3DD4-8B46-A566-C1E3639E4C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873" y="3592958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8A97E97-EDEA-CE4B-BAB6-9C3238287B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46798" y="1736725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D7BE98D6-7040-C54C-B2A9-47B26CC5E8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8873" y="5862024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65E654B6-28FD-234A-8C09-989C75D53A0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46798" y="4005791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83E28853-6B01-EB48-8509-DFDFD56FA5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4686" y="3592958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56E5B870-C4E9-6344-BC76-86910BCBCC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22611" y="1736725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AC36BA15-95D0-0541-8C8D-358598B06DF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34686" y="5862024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23B25811-FB2D-A343-B8AD-BD8E0E7DB24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22611" y="4005791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9E856C5E-76A8-A447-8AED-E696E97B0C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2718" y="3592958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6FBBC89C-B61C-1843-9EE9-B94C7CFE131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690643" y="1736725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4A597D63-1D4D-DD49-8379-76857E043D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02718" y="5862024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2308A52E-CF14-434E-876F-0F72C81FFFF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690643" y="4005791"/>
            <a:ext cx="3206449" cy="1794347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D95EB77-8C40-FF49-B1B4-A18522D9A9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DCC24E3F-72F2-D640-B569-93A377813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69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816" userDrawn="1">
          <p15:clr>
            <a:srgbClr val="FBAE40"/>
          </p15:clr>
        </p15:guide>
        <p15:guide id="3" orient="horz" pos="202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3 images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42AA533-0162-B34B-9D33-1C77A858C9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46798" y="1736726"/>
            <a:ext cx="3206449" cy="3756792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21BE44A7-3DEE-B14D-868A-31086C95A9F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58873" y="5660149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DB30B1A8-0F48-BF4A-B32B-E2573856A2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34686" y="5647405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1289187C-F2F7-2A41-B8F8-95AA85249B7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690643" y="1736725"/>
            <a:ext cx="3206449" cy="3756792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A3600B71-EB01-EF49-B80E-7C2931F9531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2718" y="5660149"/>
            <a:ext cx="3294374" cy="26108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en-GB" dirty="0"/>
              <a:t>Insert Caption in Avenir Med 9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C7B0D5EA-27CB-9146-83DB-EB9C081A86A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122611" y="1736725"/>
            <a:ext cx="3206449" cy="3756792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DF9BE54-1AB3-DE4B-9665-3FA40797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C24F577E-3D63-484B-B011-BF57015F2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87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Collage V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142AA533-0162-B34B-9D33-1C77A858C9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6071616" cy="2170176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1289187C-F2F7-2A41-B8F8-95AA85249B7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96000" y="0"/>
            <a:ext cx="2889551" cy="2170176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C7B0D5EA-27CB-9146-83DB-EB9C081A86A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009935" y="0"/>
            <a:ext cx="3182065" cy="6858000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2526C97B-CB60-0A4D-9F67-AD29B9AA1EB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96000" y="2206752"/>
            <a:ext cx="2889551" cy="3286766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B360068-7CC8-D446-A306-2FDD27F53A6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96000" y="5522976"/>
            <a:ext cx="2889551" cy="1335024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61FCFCED-8DEB-F649-A93C-CD12F090C7A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" y="2206752"/>
            <a:ext cx="6071616" cy="4651248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8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Collage V2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1289187C-F2F7-2A41-B8F8-95AA85249B7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96000" y="0"/>
            <a:ext cx="2889551" cy="2170176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C7B0D5EA-27CB-9146-83DB-EB9C081A86A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009935" y="3429000"/>
            <a:ext cx="3182065" cy="3429000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2526C97B-CB60-0A4D-9F67-AD29B9AA1EB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96000" y="2203193"/>
            <a:ext cx="2889551" cy="3286766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DB360068-7CC8-D446-A306-2FDD27F53A6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096000" y="5522976"/>
            <a:ext cx="2889551" cy="1335024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61FCFCED-8DEB-F649-A93C-CD12F090C7A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" y="0"/>
            <a:ext cx="6071616" cy="6858000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10471764-4494-314B-9820-06BDBD04DB2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009935" y="-9144"/>
            <a:ext cx="3182065" cy="3429000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04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Single Image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61FCFCED-8DEB-F649-A93C-CD12F090C7A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A0DE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20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30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9D4D2-0A8B-5249-863D-FAF4AD9FB972}"/>
              </a:ext>
            </a:extLst>
          </p:cNvPr>
          <p:cNvCxnSpPr>
            <a:cxnSpLocks/>
          </p:cNvCxnSpPr>
          <p:nvPr userDrawn="1"/>
        </p:nvCxnSpPr>
        <p:spPr>
          <a:xfrm>
            <a:off x="1246798" y="376982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96D6E6-35B9-6C4A-9F97-FCBEC9A162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0197" y="3792721"/>
            <a:ext cx="7987178" cy="181415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1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rgbClr val="00A0DE"/>
                </a:solidFill>
                <a:latin typeface="Neutraface DJC Text Book" panose="020B0503020202020102" pitchFamily="34" charset="77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75000"/>
                  </a:schemeClr>
                </a:solidFill>
                <a:latin typeface="Neutraface DJC Text Book" panose="020B0503020202020102" pitchFamily="34" charset="77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rgbClr val="00A0DE"/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rgbClr val="00A0DE"/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If required, insert copy in Avenir Med 11pt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EB3E62-EAF7-E748-93BD-337F35355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2563913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Thank you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C9B3E7A-C579-8246-B7AF-2F25F1EEBB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265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VERSION 4">
    <p:bg>
      <p:bgPr>
        <a:solidFill>
          <a:srgbClr val="30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7075" y="891102"/>
            <a:ext cx="7904179" cy="1527637"/>
          </a:xfrm>
          <a:prstGeom prst="rect">
            <a:avLst/>
          </a:prstGeom>
        </p:spPr>
        <p:txBody>
          <a:bodyPr anchor="b" anchorCtr="0"/>
          <a:lstStyle>
            <a:lvl1pPr algn="l">
              <a:defRPr sz="40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40pt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30262" y="6330244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9D4D2-0A8B-5249-863D-FAF4AD9FB972}"/>
              </a:ext>
            </a:extLst>
          </p:cNvPr>
          <p:cNvCxnSpPr>
            <a:cxnSpLocks/>
          </p:cNvCxnSpPr>
          <p:nvPr userDrawn="1"/>
        </p:nvCxnSpPr>
        <p:spPr>
          <a:xfrm>
            <a:off x="1246798" y="2614246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ACD50EF-65A8-F244-9BD0-BC45E4753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072" y="2786589"/>
            <a:ext cx="4937202" cy="998538"/>
          </a:xfrm>
          <a:prstGeom prst="rect">
            <a:avLst/>
          </a:prstGeom>
        </p:spPr>
        <p:txBody>
          <a:bodyPr/>
          <a:lstStyle>
            <a:lvl1pPr marL="0" marR="0" indent="0" algn="l" defTabSz="914318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cap="all" spc="150" baseline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pPr marL="0" marR="0" lvl="0" indent="0" algn="l" defTabSz="914318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SUBheadline</a:t>
            </a:r>
            <a:r>
              <a:rPr lang="en-GB" dirty="0"/>
              <a:t> 16pT</a:t>
            </a:r>
          </a:p>
        </p:txBody>
      </p:sp>
    </p:spTree>
    <p:extLst>
      <p:ext uri="{BB962C8B-B14F-4D97-AF65-F5344CB8AC3E}">
        <p14:creationId xmlns:p14="http://schemas.microsoft.com/office/powerpoint/2010/main" val="431324837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VERSION 1">
    <p:bg>
      <p:bgPr>
        <a:solidFill>
          <a:srgbClr val="30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9D4D2-0A8B-5249-863D-FAF4AD9FB972}"/>
              </a:ext>
            </a:extLst>
          </p:cNvPr>
          <p:cNvCxnSpPr>
            <a:cxnSpLocks/>
          </p:cNvCxnSpPr>
          <p:nvPr userDrawn="1"/>
        </p:nvCxnSpPr>
        <p:spPr>
          <a:xfrm>
            <a:off x="1246798" y="2614246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AFB49-3555-A64C-AB1D-0759CB9D1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7075" y="891102"/>
            <a:ext cx="9469590" cy="1527637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</a:t>
            </a:r>
            <a:br>
              <a:rPr lang="en-US" dirty="0"/>
            </a:br>
            <a:r>
              <a:rPr lang="en-US" dirty="0"/>
              <a:t>Black ITALIC 36pt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994B435-D4EB-E343-B6B3-426B0300D5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072" y="2786589"/>
            <a:ext cx="4937202" cy="998538"/>
          </a:xfrm>
          <a:prstGeom prst="rect">
            <a:avLst/>
          </a:prstGeom>
        </p:spPr>
        <p:txBody>
          <a:bodyPr/>
          <a:lstStyle>
            <a:lvl1pPr>
              <a:defRPr sz="1500" b="0" i="0" cap="all" spc="170" baseline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pPr lvl="0"/>
            <a:r>
              <a:rPr lang="en-GB" dirty="0" err="1"/>
              <a:t>SUBheadline</a:t>
            </a:r>
            <a:r>
              <a:rPr lang="en-GB" dirty="0"/>
              <a:t> AVENIR 15pt</a:t>
            </a:r>
            <a:endParaRPr lang="en-US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9CA71A58-EBFF-C44D-BF50-CB0F4B9975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Next Medium" panose="020B0503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9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VERSION 1">
    <p:bg>
      <p:bgPr>
        <a:solidFill>
          <a:srgbClr val="30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9D4D2-0A8B-5249-863D-FAF4AD9FB972}"/>
              </a:ext>
            </a:extLst>
          </p:cNvPr>
          <p:cNvCxnSpPr>
            <a:cxnSpLocks/>
          </p:cNvCxnSpPr>
          <p:nvPr userDrawn="1"/>
        </p:nvCxnSpPr>
        <p:spPr>
          <a:xfrm>
            <a:off x="1246798" y="2614246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59CD125-0F4B-614E-B482-E15A72522E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7075" y="891102"/>
            <a:ext cx="9469590" cy="1527637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</a:t>
            </a:r>
            <a:br>
              <a:rPr lang="en-US" dirty="0"/>
            </a:br>
            <a:r>
              <a:rPr lang="en-US" dirty="0"/>
              <a:t>Black ITALIC 36pt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ED2029-C75C-4E4F-A907-446724577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072" y="2786589"/>
            <a:ext cx="4937202" cy="998538"/>
          </a:xfrm>
          <a:prstGeom prst="rect">
            <a:avLst/>
          </a:prstGeom>
        </p:spPr>
        <p:txBody>
          <a:bodyPr/>
          <a:lstStyle>
            <a:lvl1pPr>
              <a:defRPr sz="1500" b="0" i="0" cap="all" spc="170" baseline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pPr lvl="0"/>
            <a:r>
              <a:rPr lang="en-GB" dirty="0" err="1"/>
              <a:t>SUBheadline</a:t>
            </a:r>
            <a:r>
              <a:rPr lang="en-GB" dirty="0"/>
              <a:t> AVENIR MED 15pt</a:t>
            </a:r>
            <a:endParaRPr lang="en-US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8A998E9-14B9-D543-B292-E3837F133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Next Medium" panose="020B0503020202020204" pitchFamily="34" charset="0"/>
              </a:defRPr>
            </a:lvl1pPr>
          </a:lstStyle>
          <a:p>
            <a:fld id="{D8D877B3-D348-4611-9BDB-C5374591D951}" type="slidenum">
              <a:rPr lang="en-US" smtClean="0">
                <a:latin typeface="Avenir Medium" panose="02000503020000020003" pitchFamily="2" charset="0"/>
              </a:rPr>
              <a:pPr/>
              <a:t>‹#›</a:t>
            </a:fld>
            <a:endParaRPr lang="en-US" dirty="0">
              <a:latin typeface="Avenir Medium" panose="02000503020000020003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9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VERSION 1">
    <p:bg>
      <p:bgPr>
        <a:solidFill>
          <a:srgbClr val="30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9D4D2-0A8B-5249-863D-FAF4AD9FB972}"/>
              </a:ext>
            </a:extLst>
          </p:cNvPr>
          <p:cNvCxnSpPr>
            <a:cxnSpLocks/>
          </p:cNvCxnSpPr>
          <p:nvPr userDrawn="1"/>
        </p:nvCxnSpPr>
        <p:spPr>
          <a:xfrm>
            <a:off x="1246798" y="2614246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9961CB5-0778-D942-B925-E09281B3E3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7075" y="891102"/>
            <a:ext cx="9469590" cy="1527637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</a:t>
            </a:r>
            <a:br>
              <a:rPr lang="en-US" dirty="0"/>
            </a:br>
            <a:r>
              <a:rPr lang="en-US" dirty="0"/>
              <a:t>Black ITALIC 36pt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0634E28-94AA-D045-A873-C9E6CE6F9F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072" y="2786589"/>
            <a:ext cx="4937202" cy="998538"/>
          </a:xfrm>
          <a:prstGeom prst="rect">
            <a:avLst/>
          </a:prstGeom>
        </p:spPr>
        <p:txBody>
          <a:bodyPr/>
          <a:lstStyle>
            <a:lvl1pPr>
              <a:defRPr sz="1500" b="0" i="0" cap="all" spc="170" baseline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pPr lvl="0"/>
            <a:r>
              <a:rPr lang="en-GB" dirty="0" err="1"/>
              <a:t>SUBheadline</a:t>
            </a:r>
            <a:r>
              <a:rPr lang="en-GB" dirty="0"/>
              <a:t> AVENIR MED 15pt</a:t>
            </a:r>
            <a:endParaRPr lang="en-US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A7870A5B-311A-2243-B32A-301C59289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Next Medium" panose="020B0503020202020204" pitchFamily="34" charset="0"/>
              </a:defRPr>
            </a:lvl1pPr>
          </a:lstStyle>
          <a:p>
            <a:fld id="{D8D877B3-D348-4611-9BDB-C5374591D951}" type="slidenum">
              <a:rPr lang="en-US" smtClean="0">
                <a:latin typeface="Avenir Medium" panose="02000503020000020003" pitchFamily="2" charset="0"/>
              </a:rPr>
              <a:pPr/>
              <a:t>‹#›</a:t>
            </a:fld>
            <a:endParaRPr lang="en-US" dirty="0">
              <a:latin typeface="Avenir Medium" panose="02000503020000020003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71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VERSION 1">
    <p:bg>
      <p:bgPr>
        <a:solidFill>
          <a:srgbClr val="30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9D4D2-0A8B-5249-863D-FAF4AD9FB972}"/>
              </a:ext>
            </a:extLst>
          </p:cNvPr>
          <p:cNvCxnSpPr>
            <a:cxnSpLocks/>
          </p:cNvCxnSpPr>
          <p:nvPr userDrawn="1"/>
        </p:nvCxnSpPr>
        <p:spPr>
          <a:xfrm>
            <a:off x="1246798" y="2614246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083A5D8-80E9-5E4F-80F9-A04643404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7075" y="891102"/>
            <a:ext cx="9469590" cy="1527637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</a:t>
            </a:r>
            <a:br>
              <a:rPr lang="en-US" dirty="0"/>
            </a:br>
            <a:r>
              <a:rPr lang="en-US" dirty="0"/>
              <a:t>Black ITALIC 36pt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62DFA1C-375A-CE4E-AF64-EE04B369C2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072" y="2786589"/>
            <a:ext cx="4937202" cy="998538"/>
          </a:xfrm>
          <a:prstGeom prst="rect">
            <a:avLst/>
          </a:prstGeom>
        </p:spPr>
        <p:txBody>
          <a:bodyPr/>
          <a:lstStyle>
            <a:lvl1pPr>
              <a:defRPr sz="1500" b="0" i="0" cap="all" spc="170" baseline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pPr lvl="0"/>
            <a:r>
              <a:rPr lang="en-GB" dirty="0" err="1"/>
              <a:t>SUBheadline</a:t>
            </a:r>
            <a:r>
              <a:rPr lang="en-GB" dirty="0"/>
              <a:t> AVENIR MED 15pt</a:t>
            </a:r>
            <a:endParaRPr lang="en-US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C21DE7DD-16DD-6C4C-923D-C0E715910F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9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VERSION 1">
    <p:bg>
      <p:bgPr>
        <a:solidFill>
          <a:srgbClr val="30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9D4D2-0A8B-5249-863D-FAF4AD9FB972}"/>
              </a:ext>
            </a:extLst>
          </p:cNvPr>
          <p:cNvCxnSpPr>
            <a:cxnSpLocks/>
          </p:cNvCxnSpPr>
          <p:nvPr userDrawn="1"/>
        </p:nvCxnSpPr>
        <p:spPr>
          <a:xfrm>
            <a:off x="1246798" y="2614246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843B6203-32E5-C84B-BDA8-1CDD15945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7075" y="891102"/>
            <a:ext cx="9469590" cy="1527637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</a:t>
            </a:r>
            <a:br>
              <a:rPr lang="en-US" dirty="0"/>
            </a:br>
            <a:r>
              <a:rPr lang="en-US" dirty="0"/>
              <a:t>Black ITALIC 36pt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38E0474-2ECE-6447-BDCA-E295C527D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072" y="2786589"/>
            <a:ext cx="4937202" cy="998538"/>
          </a:xfrm>
          <a:prstGeom prst="rect">
            <a:avLst/>
          </a:prstGeom>
        </p:spPr>
        <p:txBody>
          <a:bodyPr/>
          <a:lstStyle>
            <a:lvl1pPr>
              <a:defRPr sz="1500" b="0" i="0" cap="all" spc="170" baseline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pPr lvl="0"/>
            <a:r>
              <a:rPr lang="en-GB" dirty="0" err="1"/>
              <a:t>SUBheadline</a:t>
            </a:r>
            <a:r>
              <a:rPr lang="en-GB" dirty="0"/>
              <a:t> AVENIR MED 15pt</a:t>
            </a:r>
            <a:endParaRPr lang="en-US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92ED0B-46BA-7E47-8587-0AA7C800A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303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7075" y="1705856"/>
            <a:ext cx="7904179" cy="1527637"/>
          </a:xfrm>
          <a:prstGeom prst="rect">
            <a:avLst/>
          </a:prstGeom>
        </p:spPr>
        <p:txBody>
          <a:bodyPr anchor="b" anchorCtr="0"/>
          <a:lstStyle>
            <a:lvl1pPr algn="l"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Divider Headline 26pt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9D4D2-0A8B-5249-863D-FAF4AD9FB972}"/>
              </a:ext>
            </a:extLst>
          </p:cNvPr>
          <p:cNvCxnSpPr>
            <a:cxnSpLocks/>
          </p:cNvCxnSpPr>
          <p:nvPr userDrawn="1"/>
        </p:nvCxnSpPr>
        <p:spPr>
          <a:xfrm>
            <a:off x="1246798" y="3429000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FAAAEE8-F273-FD4A-99EE-319E967081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7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27555B-3FBA-A842-8394-CDB09FD02D65}"/>
              </a:ext>
            </a:extLst>
          </p:cNvPr>
          <p:cNvCxnSpPr>
            <a:cxnSpLocks/>
          </p:cNvCxnSpPr>
          <p:nvPr userDrawn="1"/>
        </p:nvCxnSpPr>
        <p:spPr>
          <a:xfrm>
            <a:off x="1246798" y="1488382"/>
            <a:ext cx="1239548" cy="0"/>
          </a:xfrm>
          <a:prstGeom prst="line">
            <a:avLst/>
          </a:prstGeom>
          <a:ln w="12700">
            <a:solidFill>
              <a:srgbClr val="E4004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09B6344-B044-724A-B5E1-D1DA64EA599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0196" y="1655014"/>
            <a:ext cx="10177091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300" b="0" i="0">
                <a:latin typeface="Avenir Medium" panose="02000503020000020003" pitchFamily="2" charset="0"/>
              </a:defRPr>
            </a:lvl1pPr>
            <a:lvl2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rgbClr val="00A0DE"/>
                </a:solidFill>
                <a:latin typeface="Avenir Medium" panose="02000503020000020003" pitchFamily="2" charset="0"/>
              </a:defRPr>
            </a:lvl2pPr>
            <a:lvl3pPr marL="0" indent="400050">
              <a:lnSpc>
                <a:spcPct val="120000"/>
              </a:lnSpc>
              <a:spcBef>
                <a:spcPts val="1200"/>
              </a:spcBef>
              <a:tabLst/>
              <a:defRPr sz="1100" b="0" i="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</a:defRPr>
            </a:lvl3pPr>
            <a:lvl4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</a:defRPr>
            </a:lvl4pPr>
            <a:lvl5pPr marL="0" indent="400050">
              <a:lnSpc>
                <a:spcPct val="120000"/>
              </a:lnSpc>
              <a:spcBef>
                <a:spcPts val="1200"/>
              </a:spcBef>
              <a:tabLst/>
              <a:defRPr sz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</a:defRPr>
            </a:lvl5pPr>
          </a:lstStyle>
          <a:p>
            <a:pPr lvl="0"/>
            <a:r>
              <a:rPr lang="en-GB" dirty="0"/>
              <a:t>Insert Content in Avenir Med 13 </a:t>
            </a:r>
            <a:r>
              <a:rPr lang="en-GB" dirty="0" err="1"/>
              <a:t>pt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Second level Avenir Med - Electric Blue 11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Third level Avenir Med – 11 </a:t>
            </a:r>
            <a:r>
              <a:rPr lang="en-GB" dirty="0" err="1"/>
              <a:t>pt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929FC3-5DD6-6C4A-860F-03EEA9A1C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197" y="356137"/>
            <a:ext cx="10177091" cy="965614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2600" b="1" i="1" cap="all" spc="50" baseline="0">
                <a:solidFill>
                  <a:srgbClr val="00A0DE"/>
                </a:solidFill>
                <a:latin typeface="Avenir Black Oblique" panose="02000503020000020003" pitchFamily="2" charset="0"/>
              </a:defRPr>
            </a:lvl1pPr>
          </a:lstStyle>
          <a:p>
            <a:r>
              <a:rPr lang="en-US" dirty="0"/>
              <a:t>Headline AVENIR Black italic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A2D0280-B712-664B-82E7-DDA33F5B2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0262" y="6339671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07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orient="horz" pos="379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0FCEA5E-AECE-8145-A42F-97FB4BAB8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0262" y="6330244"/>
            <a:ext cx="466889" cy="237636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rgbClr val="041E42"/>
                </a:solidFill>
                <a:latin typeface="Avenir Medium" panose="02000503020000020003" pitchFamily="2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64" r:id="rId8"/>
    <p:sldLayoutId id="2147484065" r:id="rId9"/>
    <p:sldLayoutId id="2147484049" r:id="rId10"/>
    <p:sldLayoutId id="2147484048" r:id="rId11"/>
    <p:sldLayoutId id="2147484054" r:id="rId12"/>
    <p:sldLayoutId id="2147484052" r:id="rId13"/>
    <p:sldLayoutId id="2147484061" r:id="rId14"/>
    <p:sldLayoutId id="2147484056" r:id="rId15"/>
    <p:sldLayoutId id="2147484058" r:id="rId16"/>
    <p:sldLayoutId id="2147484047" r:id="rId17"/>
    <p:sldLayoutId id="2147484050" r:id="rId18"/>
    <p:sldLayoutId id="2147484051" r:id="rId19"/>
    <p:sldLayoutId id="2147484055" r:id="rId20"/>
    <p:sldLayoutId id="2147484053" r:id="rId21"/>
    <p:sldLayoutId id="2147484060" r:id="rId22"/>
    <p:sldLayoutId id="2147484057" r:id="rId23"/>
    <p:sldLayoutId id="2147484059" r:id="rId24"/>
    <p:sldLayoutId id="2147484062" r:id="rId25"/>
    <p:sldLayoutId id="2147484063" r:id="rId26"/>
    <p:sldLayoutId id="2147484066" r:id="rId27"/>
    <p:sldLayoutId id="2147484068" r:id="rId28"/>
    <p:sldLayoutId id="2147484078" r:id="rId29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b="1" i="0" kern="1200" spc="-151" baseline="0">
          <a:solidFill>
            <a:schemeClr val="tx1"/>
          </a:solidFill>
          <a:latin typeface="Arial" panose="020B0604020202020204" pitchFamily="34" charset="0"/>
          <a:ea typeface="Open Sans" charset="0"/>
          <a:cs typeface="Arial" panose="020B0604020202020204" pitchFamily="34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 userDrawn="1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288">
          <p15:clr>
            <a:srgbClr val="F26B43"/>
          </p15:clr>
        </p15:guide>
        <p15:guide id="27" orient="horz" pos="4088" userDrawn="1">
          <p15:clr>
            <a:srgbClr val="F26B43"/>
          </p15:clr>
        </p15:guide>
        <p15:guide id="39" pos="3385">
          <p15:clr>
            <a:srgbClr val="F26B43"/>
          </p15:clr>
        </p15:guide>
        <p15:guide id="40" pos="4294" userDrawn="1">
          <p15:clr>
            <a:srgbClr val="F26B43"/>
          </p15:clr>
        </p15:guide>
        <p15:guide id="48" pos="778" userDrawn="1">
          <p15:clr>
            <a:srgbClr val="F26B43"/>
          </p15:clr>
        </p15:guide>
        <p15:guide id="49" pos="7129" userDrawn="1">
          <p15:clr>
            <a:srgbClr val="F26B43"/>
          </p15:clr>
        </p15:guide>
        <p15:guide id="50" orient="horz" pos="4020" userDrawn="1">
          <p15:clr>
            <a:srgbClr val="F26B43"/>
          </p15:clr>
        </p15:guide>
        <p15:guide id="51" orient="horz" pos="731" userDrawn="1">
          <p15:clr>
            <a:srgbClr val="F26B43"/>
          </p15:clr>
        </p15:guide>
        <p15:guide id="52" pos="2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sv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jpeg"/><Relationship Id="rId4" Type="http://schemas.openxmlformats.org/officeDocument/2006/relationships/image" Target="../media/image27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chart" Target="../charts/chart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E466-EC9A-204B-B819-B0A0EFAFCEC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Aerodynamics in F1 and formula student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37E40-6856-024B-B3B8-C972019B71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6B856-0B04-8243-A561-7241182A1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Jonas Pangerl</a:t>
            </a:r>
          </a:p>
          <a:p>
            <a:r>
              <a:rPr lang="en-US" dirty="0"/>
              <a:t>Aerodynamicist</a:t>
            </a:r>
          </a:p>
          <a:p>
            <a:r>
              <a:rPr lang="en-US" dirty="0"/>
              <a:t>Williams Racing</a:t>
            </a:r>
          </a:p>
        </p:txBody>
      </p:sp>
    </p:spTree>
    <p:extLst>
      <p:ext uri="{BB962C8B-B14F-4D97-AF65-F5344CB8AC3E}">
        <p14:creationId xmlns:p14="http://schemas.microsoft.com/office/powerpoint/2010/main" val="236046846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34EC0AB-A759-44BE-9F25-08E89864D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Flow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Onset </a:t>
            </a:r>
            <a:r>
              <a:rPr lang="de-DE" dirty="0" err="1"/>
              <a:t>CpT</a:t>
            </a:r>
            <a:r>
              <a:rPr lang="de-DE" dirty="0"/>
              <a:t> and </a:t>
            </a:r>
            <a:r>
              <a:rPr lang="de-DE" dirty="0" err="1"/>
              <a:t>wake</a:t>
            </a:r>
            <a:r>
              <a:rPr lang="de-DE" dirty="0"/>
              <a:t> </a:t>
            </a:r>
            <a:r>
              <a:rPr lang="de-DE" dirty="0" err="1"/>
              <a:t>management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Yaw and </a:t>
            </a:r>
            <a:r>
              <a:rPr lang="de-DE" dirty="0" err="1"/>
              <a:t>ride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Cooling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Load </a:t>
            </a:r>
            <a:r>
              <a:rPr lang="de-DE" dirty="0" err="1"/>
              <a:t>distribution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Geometry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aero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perspective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75F748-F99B-4F7E-B33B-A14062E6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Idea</a:t>
            </a:r>
            <a:r>
              <a:rPr lang="de-DE" dirty="0"/>
              <a:t> Generation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59591C-4FE7-42D3-9440-146AA7497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5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CBCBDA-609E-49E9-8895-B38B15638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CFD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design </a:t>
            </a:r>
            <a:r>
              <a:rPr lang="de-DE" dirty="0" err="1"/>
              <a:t>tool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Allows</a:t>
            </a:r>
            <a:r>
              <a:rPr lang="de-DE" dirty="0"/>
              <a:t> a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insight</a:t>
            </a:r>
            <a:r>
              <a:rPr lang="de-DE" dirty="0"/>
              <a:t> in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field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Quick </a:t>
            </a:r>
            <a:r>
              <a:rPr lang="en-US" dirty="0"/>
              <a:t>turnaround</a:t>
            </a:r>
            <a:r>
              <a:rPr lang="de-DE" dirty="0"/>
              <a:t> </a:t>
            </a:r>
            <a:r>
              <a:rPr lang="de-DE" dirty="0" err="1"/>
              <a:t>times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Balancing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</a:t>
            </a:r>
            <a:r>
              <a:rPr lang="de-DE" dirty="0" err="1"/>
              <a:t>efficiency</a:t>
            </a:r>
            <a:r>
              <a:rPr lang="de-DE" dirty="0"/>
              <a:t> (RANS, DES, 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Automated investigation available (Adjoint solver, 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Run limited number of conditions</a:t>
            </a:r>
          </a:p>
          <a:p>
            <a:r>
              <a:rPr lang="de-DE" dirty="0">
                <a:sym typeface="Wingdings" panose="05000000000000000000" pitchFamily="2" charset="2"/>
              </a:rPr>
              <a:t> Be </a:t>
            </a:r>
            <a:r>
              <a:rPr lang="de-DE" dirty="0" err="1">
                <a:sym typeface="Wingdings" panose="05000000000000000000" pitchFamily="2" charset="2"/>
              </a:rPr>
              <a:t>aware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limitations</a:t>
            </a:r>
            <a:r>
              <a:rPr lang="de-DE" dirty="0">
                <a:sym typeface="Wingdings" panose="05000000000000000000" pitchFamily="2" charset="2"/>
              </a:rPr>
              <a:t>!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CB10943-89B2-4DC6-A228-B642D4B2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B9B0F-7144-4693-BE91-73308F7575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50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AAE7A89-7485-4322-A168-0C0335101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96" y="1655014"/>
            <a:ext cx="4305367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Resolves transient </a:t>
            </a:r>
            <a:r>
              <a:rPr lang="de-DE" dirty="0" err="1"/>
              <a:t>effects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More </a:t>
            </a:r>
            <a:r>
              <a:rPr lang="de-DE" dirty="0" err="1"/>
              <a:t>accurate</a:t>
            </a:r>
            <a:r>
              <a:rPr lang="de-DE" dirty="0"/>
              <a:t> but </a:t>
            </a:r>
            <a:r>
              <a:rPr lang="de-DE" dirty="0" err="1"/>
              <a:t>computationally</a:t>
            </a:r>
            <a:r>
              <a:rPr lang="de-DE" dirty="0"/>
              <a:t> expensive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Understand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needed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how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8777C13-56D9-430E-BA92-CB7B5196E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Transient CFD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CA17F0-C096-4D1A-9B40-91B52BF7E3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Grafik 10" descr="Ein Bild, das Text, drinnen, ausgestaltet enthält.&#10;&#10;Automatisch generierte Beschreibung">
            <a:extLst>
              <a:ext uri="{FF2B5EF4-FFF2-40B4-BE49-F238E27FC236}">
                <a16:creationId xmlns:a16="http://schemas.microsoft.com/office/drawing/2014/main" id="{CABBF6F5-F8FC-4EE7-87FF-7ED8526DF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6" y="3031593"/>
            <a:ext cx="4494768" cy="294191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0EA25A9-313E-4337-9D25-D65F59EFACD8}"/>
              </a:ext>
            </a:extLst>
          </p:cNvPr>
          <p:cNvSpPr txBox="1"/>
          <p:nvPr/>
        </p:nvSpPr>
        <p:spPr>
          <a:xfrm>
            <a:off x="663706" y="5999149"/>
            <a:ext cx="44947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00" dirty="0">
                <a:latin typeface="Avenir Medium" panose="02000503020000020003" pitchFamily="2" charset="0"/>
                <a:cs typeface="Arial" panose="020B0604020202020204" pitchFamily="34" charset="0"/>
              </a:rPr>
              <a:t>Wall </a:t>
            </a:r>
            <a:r>
              <a:rPr lang="de-DE" sz="1300" dirty="0" err="1">
                <a:latin typeface="Avenir Medium" panose="02000503020000020003" pitchFamily="2" charset="0"/>
                <a:cs typeface="Arial" panose="020B0604020202020204" pitchFamily="34" charset="0"/>
              </a:rPr>
              <a:t>resolved</a:t>
            </a:r>
            <a:r>
              <a:rPr lang="de-DE" sz="1300" dirty="0">
                <a:latin typeface="Avenir Medium" panose="02000503020000020003" pitchFamily="2" charset="0"/>
                <a:cs typeface="Arial" panose="020B0604020202020204" pitchFamily="34" charset="0"/>
              </a:rPr>
              <a:t> Large-Eddy-Simulation</a:t>
            </a:r>
          </a:p>
        </p:txBody>
      </p:sp>
    </p:spTree>
    <p:extLst>
      <p:ext uri="{BB962C8B-B14F-4D97-AF65-F5344CB8AC3E}">
        <p14:creationId xmlns:p14="http://schemas.microsoft.com/office/powerpoint/2010/main" val="153373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9439C49-7000-44CB-9FEE-0C9AF541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Physical aerodynamics testing at scale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External aerodynamics modelling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Regulated by ATR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Avenir Medium" panose="02000503020000020003"/>
              </a:rPr>
              <a:t>Develop a stable and predictable car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Avenir Medium" panose="02000503020000020003"/>
              </a:rPr>
              <a:t>Fewer options for detailed analysis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Avenir Medium" panose="02000503020000020003"/>
              </a:rPr>
              <a:t>Compromised cornering simulation compared to CFD and track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2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3DA71A-E937-4DD6-80AF-71759982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 Tunnel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238979-C191-4264-AEEA-B520E25E9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6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0D52F4F-403E-41E6-BCDD-F8FF597AC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b="1" i="1" dirty="0">
                <a:solidFill>
                  <a:srgbClr val="00A0DE"/>
                </a:solidFill>
                <a:latin typeface="Avenir Medium" panose="02000503020000020003"/>
              </a:rPr>
              <a:t>Off-surface flow field data: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Particle Image Velocitimetry (PIV)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Rakes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Kiel </a:t>
            </a:r>
            <a:r>
              <a:rPr lang="de-DE" dirty="0" err="1"/>
              <a:t>probes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04AD9B-FBB1-4765-8D8D-53116F18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 </a:t>
            </a:r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AC0FC7-6D16-460C-8B89-8079CC8760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5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0D52F4F-403E-41E6-BCDD-F8FF597AC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b="1" i="1" dirty="0">
                <a:solidFill>
                  <a:srgbClr val="00A0DE"/>
                </a:solidFill>
                <a:latin typeface="Avenir Medium" panose="02000503020000020003"/>
              </a:rPr>
              <a:t>Off-surface flow field data: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Particle Image Velocitimetry (PIV)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Rakes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Kiel probes</a:t>
            </a:r>
          </a:p>
          <a:p>
            <a:endParaRPr lang="de-DE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b="1" i="1" dirty="0">
                <a:solidFill>
                  <a:srgbClr val="00A0DE"/>
                </a:solidFill>
                <a:latin typeface="Avenir Medium" panose="02000503020000020003"/>
              </a:rPr>
              <a:t>On-surface flow field data: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Pressure tappings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Flow </a:t>
            </a:r>
            <a:r>
              <a:rPr lang="de-DE" dirty="0" err="1"/>
              <a:t>Viz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Wool</a:t>
            </a:r>
            <a:r>
              <a:rPr lang="de-DE" dirty="0"/>
              <a:t> Tufts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04AD9B-FBB1-4765-8D8D-53116F18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 </a:t>
            </a:r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AC0FC7-6D16-460C-8B89-8079CC8760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85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897A4D-E6C9-4299-AA02-5CF35AF4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97" y="1655014"/>
            <a:ext cx="3442714" cy="4351338"/>
          </a:xfrm>
        </p:spPr>
        <p:txBody>
          <a:bodyPr/>
          <a:lstStyle/>
          <a:p>
            <a:r>
              <a:rPr lang="en-US" b="1" i="1" dirty="0">
                <a:solidFill>
                  <a:srgbClr val="00A0DE"/>
                </a:solidFill>
                <a:latin typeface="Avenir Medium" panose="02000503020000020003"/>
              </a:rPr>
              <a:t>Develop a stable and predictable car: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venir Medium" panose="02000503020000020003"/>
              </a:rPr>
              <a:t>Smooth sweeps, remove peaks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latin typeface="Avenir Medium" panose="02000503020000020003"/>
              </a:rPr>
              <a:t>Performance </a:t>
            </a:r>
            <a:r>
              <a:rPr lang="de-DE" dirty="0" err="1">
                <a:latin typeface="Avenir Medium" panose="02000503020000020003"/>
              </a:rPr>
              <a:t>where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you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want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to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set-up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the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car</a:t>
            </a:r>
            <a:r>
              <a:rPr lang="de-DE" dirty="0">
                <a:latin typeface="Avenir Medium" panose="02000503020000020003"/>
              </a:rPr>
              <a:t> (high </a:t>
            </a:r>
            <a:r>
              <a:rPr lang="de-DE" dirty="0" err="1">
                <a:latin typeface="Avenir Medium" panose="02000503020000020003"/>
              </a:rPr>
              <a:t>rake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vs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low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rake</a:t>
            </a:r>
            <a:r>
              <a:rPr lang="de-DE" dirty="0">
                <a:latin typeface="Avenir Medium" panose="02000503020000020003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latin typeface="Avenir Medium" panose="02000503020000020003"/>
              </a:rPr>
              <a:t>Understand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where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structures</a:t>
            </a:r>
            <a:r>
              <a:rPr lang="de-DE" dirty="0">
                <a:latin typeface="Avenir Medium" panose="02000503020000020003"/>
              </a:rPr>
              <a:t> break down, </a:t>
            </a:r>
            <a:r>
              <a:rPr lang="de-DE" dirty="0" err="1">
                <a:latin typeface="Avenir Medium" panose="02000503020000020003"/>
              </a:rPr>
              <a:t>flow</a:t>
            </a:r>
            <a:r>
              <a:rPr lang="de-DE" dirty="0">
                <a:latin typeface="Avenir Medium" panose="02000503020000020003"/>
              </a:rPr>
              <a:t> separates, 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latin typeface="Avenir Medium" panose="02000503020000020003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latin typeface="Avenir Medium" panose="02000503020000020003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latin typeface="Avenir Medium" panose="02000503020000020003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CA80CB-A88D-471C-8B89-E60C3145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 Tunnel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EBA18A-6C3E-43C2-8DE9-A7E366A6A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8C055-6D90-4B9C-88B5-0AE7DC058CF9}"/>
              </a:ext>
            </a:extLst>
          </p:cNvPr>
          <p:cNvSpPr txBox="1"/>
          <p:nvPr/>
        </p:nvSpPr>
        <p:spPr>
          <a:xfrm>
            <a:off x="4962434" y="5414346"/>
            <a:ext cx="8322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rgbClr val="0000FF"/>
                </a:solidFill>
              </a:rPr>
              <a:t>BASELINE</a:t>
            </a:r>
          </a:p>
          <a:p>
            <a:r>
              <a:rPr lang="en-GB" sz="1100" b="1" dirty="0">
                <a:solidFill>
                  <a:srgbClr val="FF0000"/>
                </a:solidFill>
              </a:rPr>
              <a:t>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366E-2A32-414A-8796-C05DBEDA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22" y="553732"/>
            <a:ext cx="2296095" cy="54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10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0139D-F9B8-48BE-90EE-6BECC90C4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07" y="500362"/>
            <a:ext cx="2296094" cy="562029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3CA80CB-A88D-471C-8B89-E60C3145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 Tunnel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EBA18A-6C3E-43C2-8DE9-A7E366A6A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4F76292-5D7D-4985-A90D-263A4CD63035}"/>
              </a:ext>
            </a:extLst>
          </p:cNvPr>
          <p:cNvSpPr/>
          <p:nvPr/>
        </p:nvSpPr>
        <p:spPr>
          <a:xfrm>
            <a:off x="6814457" y="2096481"/>
            <a:ext cx="1245054" cy="867764"/>
          </a:xfrm>
          <a:custGeom>
            <a:avLst/>
            <a:gdLst>
              <a:gd name="connsiteX0" fmla="*/ 0 w 823913"/>
              <a:gd name="connsiteY0" fmla="*/ 704850 h 704850"/>
              <a:gd name="connsiteX1" fmla="*/ 109538 w 823913"/>
              <a:gd name="connsiteY1" fmla="*/ 376237 h 704850"/>
              <a:gd name="connsiteX2" fmla="*/ 319088 w 823913"/>
              <a:gd name="connsiteY2" fmla="*/ 69056 h 704850"/>
              <a:gd name="connsiteX3" fmla="*/ 490538 w 823913"/>
              <a:gd name="connsiteY3" fmla="*/ 0 h 704850"/>
              <a:gd name="connsiteX4" fmla="*/ 619125 w 823913"/>
              <a:gd name="connsiteY4" fmla="*/ 69056 h 704850"/>
              <a:gd name="connsiteX5" fmla="*/ 738188 w 823913"/>
              <a:gd name="connsiteY5" fmla="*/ 307181 h 704850"/>
              <a:gd name="connsiteX6" fmla="*/ 823913 w 823913"/>
              <a:gd name="connsiteY6" fmla="*/ 631031 h 704850"/>
              <a:gd name="connsiteX7" fmla="*/ 823913 w 823913"/>
              <a:gd name="connsiteY7" fmla="*/ 631031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913" h="704850">
                <a:moveTo>
                  <a:pt x="0" y="704850"/>
                </a:moveTo>
                <a:cubicBezTo>
                  <a:pt x="28178" y="593526"/>
                  <a:pt x="56357" y="482203"/>
                  <a:pt x="109538" y="376237"/>
                </a:cubicBezTo>
                <a:cubicBezTo>
                  <a:pt x="162719" y="270271"/>
                  <a:pt x="255588" y="131762"/>
                  <a:pt x="319088" y="69056"/>
                </a:cubicBezTo>
                <a:cubicBezTo>
                  <a:pt x="382588" y="6350"/>
                  <a:pt x="440532" y="0"/>
                  <a:pt x="490538" y="0"/>
                </a:cubicBezTo>
                <a:cubicBezTo>
                  <a:pt x="540544" y="0"/>
                  <a:pt x="577850" y="17859"/>
                  <a:pt x="619125" y="69056"/>
                </a:cubicBezTo>
                <a:cubicBezTo>
                  <a:pt x="660400" y="120253"/>
                  <a:pt x="704057" y="213519"/>
                  <a:pt x="738188" y="307181"/>
                </a:cubicBezTo>
                <a:cubicBezTo>
                  <a:pt x="772319" y="400843"/>
                  <a:pt x="823913" y="631031"/>
                  <a:pt x="823913" y="631031"/>
                </a:cubicBezTo>
                <a:lnTo>
                  <a:pt x="823913" y="631031"/>
                </a:lnTo>
              </a:path>
            </a:pathLst>
          </a:custGeom>
          <a:noFill/>
          <a:ln w="19050">
            <a:solidFill>
              <a:srgbClr val="1B1BE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AE0E076-98A4-488B-BEA6-C71222E5E542}"/>
              </a:ext>
            </a:extLst>
          </p:cNvPr>
          <p:cNvSpPr/>
          <p:nvPr/>
        </p:nvSpPr>
        <p:spPr>
          <a:xfrm>
            <a:off x="6804216" y="1796549"/>
            <a:ext cx="1219916" cy="1016048"/>
          </a:xfrm>
          <a:custGeom>
            <a:avLst/>
            <a:gdLst>
              <a:gd name="connsiteX0" fmla="*/ 0 w 800100"/>
              <a:gd name="connsiteY0" fmla="*/ 792488 h 828206"/>
              <a:gd name="connsiteX1" fmla="*/ 71437 w 800100"/>
              <a:gd name="connsiteY1" fmla="*/ 509119 h 828206"/>
              <a:gd name="connsiteX2" fmla="*/ 204787 w 800100"/>
              <a:gd name="connsiteY2" fmla="*/ 206700 h 828206"/>
              <a:gd name="connsiteX3" fmla="*/ 385762 w 800100"/>
              <a:gd name="connsiteY3" fmla="*/ 9056 h 828206"/>
              <a:gd name="connsiteX4" fmla="*/ 590550 w 800100"/>
              <a:gd name="connsiteY4" fmla="*/ 66206 h 828206"/>
              <a:gd name="connsiteX5" fmla="*/ 707231 w 800100"/>
              <a:gd name="connsiteY5" fmla="*/ 354338 h 828206"/>
              <a:gd name="connsiteX6" fmla="*/ 800100 w 800100"/>
              <a:gd name="connsiteY6" fmla="*/ 828206 h 828206"/>
              <a:gd name="connsiteX7" fmla="*/ 800100 w 800100"/>
              <a:gd name="connsiteY7" fmla="*/ 828206 h 82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28206">
                <a:moveTo>
                  <a:pt x="0" y="792488"/>
                </a:moveTo>
                <a:cubicBezTo>
                  <a:pt x="18653" y="699619"/>
                  <a:pt x="37306" y="606750"/>
                  <a:pt x="71437" y="509119"/>
                </a:cubicBezTo>
                <a:cubicBezTo>
                  <a:pt x="105568" y="411488"/>
                  <a:pt x="152400" y="290044"/>
                  <a:pt x="204787" y="206700"/>
                </a:cubicBezTo>
                <a:cubicBezTo>
                  <a:pt x="257175" y="123356"/>
                  <a:pt x="321468" y="32472"/>
                  <a:pt x="385762" y="9056"/>
                </a:cubicBezTo>
                <a:cubicBezTo>
                  <a:pt x="450056" y="-14360"/>
                  <a:pt x="536972" y="8659"/>
                  <a:pt x="590550" y="66206"/>
                </a:cubicBezTo>
                <a:cubicBezTo>
                  <a:pt x="644128" y="123753"/>
                  <a:pt x="672306" y="227338"/>
                  <a:pt x="707231" y="354338"/>
                </a:cubicBezTo>
                <a:cubicBezTo>
                  <a:pt x="742156" y="481338"/>
                  <a:pt x="800100" y="828206"/>
                  <a:pt x="800100" y="828206"/>
                </a:cubicBezTo>
                <a:lnTo>
                  <a:pt x="800100" y="828206"/>
                </a:lnTo>
              </a:path>
            </a:pathLst>
          </a:cu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8858218-174E-449F-9136-FB10E217CCCA}"/>
              </a:ext>
            </a:extLst>
          </p:cNvPr>
          <p:cNvSpPr/>
          <p:nvPr/>
        </p:nvSpPr>
        <p:spPr>
          <a:xfrm rot="16662281">
            <a:off x="7093954" y="2459468"/>
            <a:ext cx="254000" cy="1741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37603D-C429-41FC-AEA6-29563BD95B64}"/>
              </a:ext>
            </a:extLst>
          </p:cNvPr>
          <p:cNvSpPr/>
          <p:nvPr/>
        </p:nvSpPr>
        <p:spPr>
          <a:xfrm rot="1851210">
            <a:off x="6963110" y="1959844"/>
            <a:ext cx="254000" cy="1741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78D03C8-651E-467F-9CDE-AD2824BCE973}"/>
              </a:ext>
            </a:extLst>
          </p:cNvPr>
          <p:cNvSpPr/>
          <p:nvPr/>
        </p:nvSpPr>
        <p:spPr>
          <a:xfrm rot="16662281">
            <a:off x="7388925" y="4337890"/>
            <a:ext cx="254000" cy="1741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211C6C74-CB10-4AD2-B495-968ADA059FE5}"/>
              </a:ext>
            </a:extLst>
          </p:cNvPr>
          <p:cNvSpPr txBox="1">
            <a:spLocks/>
          </p:cNvSpPr>
          <p:nvPr/>
        </p:nvSpPr>
        <p:spPr>
          <a:xfrm>
            <a:off x="1140197" y="1655014"/>
            <a:ext cx="3442714" cy="4351338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300" b="0" i="0" kern="120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rgbClr val="00A0DE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4pPr>
            <a:lvl5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 baseline="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>
                <a:solidFill>
                  <a:srgbClr val="00A0DE"/>
                </a:solidFill>
                <a:latin typeface="Avenir Medium" panose="02000503020000020003"/>
              </a:rPr>
              <a:t>Develop a stable and predictable car: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Avenir Medium" panose="02000503020000020003"/>
              </a:rPr>
              <a:t>Smooth sweeps, remove peaks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latin typeface="Avenir Medium" panose="02000503020000020003"/>
              </a:rPr>
              <a:t>Performance where you want to set-up the car (high rake vs low rake)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latin typeface="Avenir Medium" panose="02000503020000020003"/>
              </a:rPr>
              <a:t>Understand where structures break down, flow separates, 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>
              <a:latin typeface="Avenir Medium" panose="02000503020000020003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>
              <a:latin typeface="Avenir Medium" panose="02000503020000020003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latin typeface="Avenir Medium" panose="02000503020000020003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4BDBC5A-01F9-4BF2-AC03-27C926F693D5}"/>
              </a:ext>
            </a:extLst>
          </p:cNvPr>
          <p:cNvSpPr/>
          <p:nvPr/>
        </p:nvSpPr>
        <p:spPr>
          <a:xfrm>
            <a:off x="6769554" y="4116247"/>
            <a:ext cx="1261382" cy="1149819"/>
          </a:xfrm>
          <a:custGeom>
            <a:avLst/>
            <a:gdLst>
              <a:gd name="connsiteX0" fmla="*/ 0 w 1261382"/>
              <a:gd name="connsiteY0" fmla="*/ 1149819 h 1149819"/>
              <a:gd name="connsiteX1" fmla="*/ 159203 w 1261382"/>
              <a:gd name="connsiteY1" fmla="*/ 721194 h 1149819"/>
              <a:gd name="connsiteX2" fmla="*/ 341539 w 1261382"/>
              <a:gd name="connsiteY2" fmla="*/ 329308 h 1149819"/>
              <a:gd name="connsiteX3" fmla="*/ 493939 w 1261382"/>
              <a:gd name="connsiteY3" fmla="*/ 92544 h 1149819"/>
              <a:gd name="connsiteX4" fmla="*/ 659946 w 1261382"/>
              <a:gd name="connsiteY4" fmla="*/ 5458 h 1149819"/>
              <a:gd name="connsiteX5" fmla="*/ 847725 w 1261382"/>
              <a:gd name="connsiteY5" fmla="*/ 44919 h 1149819"/>
              <a:gd name="connsiteX6" fmla="*/ 1012371 w 1261382"/>
              <a:gd name="connsiteY6" fmla="*/ 333390 h 1149819"/>
              <a:gd name="connsiteX7" fmla="*/ 1129392 w 1261382"/>
              <a:gd name="connsiteY7" fmla="*/ 674930 h 1149819"/>
              <a:gd name="connsiteX8" fmla="*/ 1261382 w 1261382"/>
              <a:gd name="connsiteY8" fmla="*/ 1108997 h 11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1382" h="1149819">
                <a:moveTo>
                  <a:pt x="0" y="1149819"/>
                </a:moveTo>
                <a:cubicBezTo>
                  <a:pt x="51140" y="1003882"/>
                  <a:pt x="102280" y="857946"/>
                  <a:pt x="159203" y="721194"/>
                </a:cubicBezTo>
                <a:cubicBezTo>
                  <a:pt x="216126" y="584442"/>
                  <a:pt x="285750" y="434083"/>
                  <a:pt x="341539" y="329308"/>
                </a:cubicBezTo>
                <a:cubicBezTo>
                  <a:pt x="397328" y="224533"/>
                  <a:pt x="440871" y="146519"/>
                  <a:pt x="493939" y="92544"/>
                </a:cubicBezTo>
                <a:cubicBezTo>
                  <a:pt x="547007" y="38569"/>
                  <a:pt x="600982" y="13395"/>
                  <a:pt x="659946" y="5458"/>
                </a:cubicBezTo>
                <a:cubicBezTo>
                  <a:pt x="718910" y="-2479"/>
                  <a:pt x="788987" y="-9736"/>
                  <a:pt x="847725" y="44919"/>
                </a:cubicBezTo>
                <a:cubicBezTo>
                  <a:pt x="906463" y="99574"/>
                  <a:pt x="965427" y="228388"/>
                  <a:pt x="1012371" y="333390"/>
                </a:cubicBezTo>
                <a:cubicBezTo>
                  <a:pt x="1059315" y="438392"/>
                  <a:pt x="1087890" y="545662"/>
                  <a:pt x="1129392" y="674930"/>
                </a:cubicBezTo>
                <a:cubicBezTo>
                  <a:pt x="1170894" y="804198"/>
                  <a:pt x="1216138" y="956597"/>
                  <a:pt x="1261382" y="1108997"/>
                </a:cubicBezTo>
              </a:path>
            </a:pathLst>
          </a:custGeom>
          <a:noFill/>
          <a:ln w="19050">
            <a:solidFill>
              <a:srgbClr val="1B1BE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526888F-8CB9-4D3F-BAF3-F2B2B97A055A}"/>
              </a:ext>
            </a:extLst>
          </p:cNvPr>
          <p:cNvSpPr/>
          <p:nvPr/>
        </p:nvSpPr>
        <p:spPr>
          <a:xfrm>
            <a:off x="6773636" y="3991997"/>
            <a:ext cx="1257300" cy="1316546"/>
          </a:xfrm>
          <a:custGeom>
            <a:avLst/>
            <a:gdLst>
              <a:gd name="connsiteX0" fmla="*/ 0 w 1257300"/>
              <a:gd name="connsiteY0" fmla="*/ 1316546 h 1316546"/>
              <a:gd name="connsiteX1" fmla="*/ 108857 w 1257300"/>
              <a:gd name="connsiteY1" fmla="*/ 938268 h 1316546"/>
              <a:gd name="connsiteX2" fmla="*/ 223157 w 1257300"/>
              <a:gd name="connsiteY2" fmla="*/ 561350 h 1316546"/>
              <a:gd name="connsiteX3" fmla="*/ 417739 w 1257300"/>
              <a:gd name="connsiteY3" fmla="*/ 237500 h 1316546"/>
              <a:gd name="connsiteX4" fmla="*/ 642257 w 1257300"/>
              <a:gd name="connsiteY4" fmla="*/ 32032 h 1316546"/>
              <a:gd name="connsiteX5" fmla="*/ 831396 w 1257300"/>
              <a:gd name="connsiteY5" fmla="*/ 7539 h 1316546"/>
              <a:gd name="connsiteX6" fmla="*/ 945696 w 1257300"/>
              <a:gd name="connsiteY6" fmla="*/ 102789 h 1316546"/>
              <a:gd name="connsiteX7" fmla="*/ 1017814 w 1257300"/>
              <a:gd name="connsiteY7" fmla="*/ 281043 h 1316546"/>
              <a:gd name="connsiteX8" fmla="*/ 1130754 w 1257300"/>
              <a:gd name="connsiteY8" fmla="*/ 687896 h 1316546"/>
              <a:gd name="connsiteX9" fmla="*/ 1257300 w 1257300"/>
              <a:gd name="connsiteY9" fmla="*/ 1082503 h 131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300" h="1316546">
                <a:moveTo>
                  <a:pt x="0" y="1316546"/>
                </a:moveTo>
                <a:cubicBezTo>
                  <a:pt x="35832" y="1190340"/>
                  <a:pt x="71664" y="1064134"/>
                  <a:pt x="108857" y="938268"/>
                </a:cubicBezTo>
                <a:cubicBezTo>
                  <a:pt x="146050" y="812402"/>
                  <a:pt x="171677" y="678145"/>
                  <a:pt x="223157" y="561350"/>
                </a:cubicBezTo>
                <a:cubicBezTo>
                  <a:pt x="274637" y="444555"/>
                  <a:pt x="347889" y="325720"/>
                  <a:pt x="417739" y="237500"/>
                </a:cubicBezTo>
                <a:cubicBezTo>
                  <a:pt x="487589" y="149280"/>
                  <a:pt x="573314" y="70359"/>
                  <a:pt x="642257" y="32032"/>
                </a:cubicBezTo>
                <a:cubicBezTo>
                  <a:pt x="711200" y="-6295"/>
                  <a:pt x="780823" y="-4254"/>
                  <a:pt x="831396" y="7539"/>
                </a:cubicBezTo>
                <a:cubicBezTo>
                  <a:pt x="881969" y="19332"/>
                  <a:pt x="914626" y="57205"/>
                  <a:pt x="945696" y="102789"/>
                </a:cubicBezTo>
                <a:cubicBezTo>
                  <a:pt x="976766" y="148373"/>
                  <a:pt x="986971" y="183525"/>
                  <a:pt x="1017814" y="281043"/>
                </a:cubicBezTo>
                <a:cubicBezTo>
                  <a:pt x="1048657" y="378561"/>
                  <a:pt x="1090840" y="554319"/>
                  <a:pt x="1130754" y="687896"/>
                </a:cubicBezTo>
                <a:cubicBezTo>
                  <a:pt x="1170668" y="821473"/>
                  <a:pt x="1213984" y="951988"/>
                  <a:pt x="1257300" y="1082503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511E2B-3F12-401A-92B2-581CF25E1C9F}"/>
              </a:ext>
            </a:extLst>
          </p:cNvPr>
          <p:cNvSpPr txBox="1"/>
          <p:nvPr/>
        </p:nvSpPr>
        <p:spPr>
          <a:xfrm>
            <a:off x="4962434" y="5414346"/>
            <a:ext cx="8322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rgbClr val="0000FF"/>
                </a:solidFill>
              </a:rPr>
              <a:t>BASELINE</a:t>
            </a:r>
          </a:p>
          <a:p>
            <a:r>
              <a:rPr lang="en-GB" sz="1100" b="1" dirty="0">
                <a:solidFill>
                  <a:srgbClr val="FF0000"/>
                </a:solidFill>
              </a:rPr>
              <a:t>OPTION</a:t>
            </a:r>
          </a:p>
        </p:txBody>
      </p:sp>
    </p:spTree>
    <p:extLst>
      <p:ext uri="{BB962C8B-B14F-4D97-AF65-F5344CB8AC3E}">
        <p14:creationId xmlns:p14="http://schemas.microsoft.com/office/powerpoint/2010/main" val="419455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6" grpId="0" animBg="1"/>
      <p:bldP spid="17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3CA80CB-A88D-471C-8B89-E60C3145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 Tunnel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EBA18A-6C3E-43C2-8DE9-A7E366A6A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4" name="Inhaltsplatzhalter 1">
            <a:extLst>
              <a:ext uri="{FF2B5EF4-FFF2-40B4-BE49-F238E27FC236}">
                <a16:creationId xmlns:a16="http://schemas.microsoft.com/office/drawing/2014/main" id="{8AE155E6-35DD-4D17-9CB9-418894FE1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97" y="1655014"/>
            <a:ext cx="3442714" cy="4351338"/>
          </a:xfrm>
        </p:spPr>
        <p:txBody>
          <a:bodyPr/>
          <a:lstStyle/>
          <a:p>
            <a:r>
              <a:rPr lang="en-US" b="1" i="1" dirty="0">
                <a:solidFill>
                  <a:srgbClr val="00A0DE"/>
                </a:solidFill>
                <a:latin typeface="Avenir Medium" panose="02000503020000020003"/>
              </a:rPr>
              <a:t>Develop a stable and predictable car: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venir Medium" panose="02000503020000020003"/>
              </a:rPr>
              <a:t>Smooth sweeps, remove peaks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latin typeface="Avenir Medium" panose="02000503020000020003"/>
              </a:rPr>
              <a:t>Performance </a:t>
            </a:r>
            <a:r>
              <a:rPr lang="de-DE" dirty="0" err="1">
                <a:latin typeface="Avenir Medium" panose="02000503020000020003"/>
              </a:rPr>
              <a:t>where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you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want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to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set-up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the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car</a:t>
            </a:r>
            <a:r>
              <a:rPr lang="de-DE" dirty="0">
                <a:latin typeface="Avenir Medium" panose="02000503020000020003"/>
              </a:rPr>
              <a:t> (high </a:t>
            </a:r>
            <a:r>
              <a:rPr lang="de-DE" dirty="0" err="1">
                <a:latin typeface="Avenir Medium" panose="02000503020000020003"/>
              </a:rPr>
              <a:t>rake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vs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low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rake</a:t>
            </a:r>
            <a:r>
              <a:rPr lang="de-DE" dirty="0">
                <a:latin typeface="Avenir Medium" panose="02000503020000020003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latin typeface="Avenir Medium" panose="02000503020000020003"/>
              </a:rPr>
              <a:t>Understand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where</a:t>
            </a:r>
            <a:r>
              <a:rPr lang="de-DE" dirty="0">
                <a:latin typeface="Avenir Medium" panose="02000503020000020003"/>
              </a:rPr>
              <a:t> </a:t>
            </a:r>
            <a:r>
              <a:rPr lang="de-DE" dirty="0" err="1">
                <a:latin typeface="Avenir Medium" panose="02000503020000020003"/>
              </a:rPr>
              <a:t>structures</a:t>
            </a:r>
            <a:r>
              <a:rPr lang="de-DE" dirty="0">
                <a:latin typeface="Avenir Medium" panose="02000503020000020003"/>
              </a:rPr>
              <a:t> break down, </a:t>
            </a:r>
            <a:r>
              <a:rPr lang="de-DE" dirty="0" err="1">
                <a:latin typeface="Avenir Medium" panose="02000503020000020003"/>
              </a:rPr>
              <a:t>flow</a:t>
            </a:r>
            <a:r>
              <a:rPr lang="de-DE" dirty="0">
                <a:latin typeface="Avenir Medium" panose="02000503020000020003"/>
              </a:rPr>
              <a:t> separates, …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latin typeface="Avenir Medium" panose="02000503020000020003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latin typeface="Avenir Medium" panose="02000503020000020003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400" dirty="0">
              <a:latin typeface="Avenir Medium" panose="02000503020000020003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F6BF4D-4835-4948-9F0B-778C2937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807" y="688019"/>
            <a:ext cx="2176912" cy="5318333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F20A8FD-08BC-4954-B975-6228B6615E03}"/>
              </a:ext>
            </a:extLst>
          </p:cNvPr>
          <p:cNvSpPr/>
          <p:nvPr/>
        </p:nvSpPr>
        <p:spPr>
          <a:xfrm>
            <a:off x="6814457" y="2096481"/>
            <a:ext cx="1245054" cy="867764"/>
          </a:xfrm>
          <a:custGeom>
            <a:avLst/>
            <a:gdLst>
              <a:gd name="connsiteX0" fmla="*/ 0 w 823913"/>
              <a:gd name="connsiteY0" fmla="*/ 704850 h 704850"/>
              <a:gd name="connsiteX1" fmla="*/ 109538 w 823913"/>
              <a:gd name="connsiteY1" fmla="*/ 376237 h 704850"/>
              <a:gd name="connsiteX2" fmla="*/ 319088 w 823913"/>
              <a:gd name="connsiteY2" fmla="*/ 69056 h 704850"/>
              <a:gd name="connsiteX3" fmla="*/ 490538 w 823913"/>
              <a:gd name="connsiteY3" fmla="*/ 0 h 704850"/>
              <a:gd name="connsiteX4" fmla="*/ 619125 w 823913"/>
              <a:gd name="connsiteY4" fmla="*/ 69056 h 704850"/>
              <a:gd name="connsiteX5" fmla="*/ 738188 w 823913"/>
              <a:gd name="connsiteY5" fmla="*/ 307181 h 704850"/>
              <a:gd name="connsiteX6" fmla="*/ 823913 w 823913"/>
              <a:gd name="connsiteY6" fmla="*/ 631031 h 704850"/>
              <a:gd name="connsiteX7" fmla="*/ 823913 w 823913"/>
              <a:gd name="connsiteY7" fmla="*/ 631031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913" h="704850">
                <a:moveTo>
                  <a:pt x="0" y="704850"/>
                </a:moveTo>
                <a:cubicBezTo>
                  <a:pt x="28178" y="593526"/>
                  <a:pt x="56357" y="482203"/>
                  <a:pt x="109538" y="376237"/>
                </a:cubicBezTo>
                <a:cubicBezTo>
                  <a:pt x="162719" y="270271"/>
                  <a:pt x="255588" y="131762"/>
                  <a:pt x="319088" y="69056"/>
                </a:cubicBezTo>
                <a:cubicBezTo>
                  <a:pt x="382588" y="6350"/>
                  <a:pt x="440532" y="0"/>
                  <a:pt x="490538" y="0"/>
                </a:cubicBezTo>
                <a:cubicBezTo>
                  <a:pt x="540544" y="0"/>
                  <a:pt x="577850" y="17859"/>
                  <a:pt x="619125" y="69056"/>
                </a:cubicBezTo>
                <a:cubicBezTo>
                  <a:pt x="660400" y="120253"/>
                  <a:pt x="704057" y="213519"/>
                  <a:pt x="738188" y="307181"/>
                </a:cubicBezTo>
                <a:cubicBezTo>
                  <a:pt x="772319" y="400843"/>
                  <a:pt x="823913" y="631031"/>
                  <a:pt x="823913" y="631031"/>
                </a:cubicBezTo>
                <a:lnTo>
                  <a:pt x="823913" y="631031"/>
                </a:lnTo>
              </a:path>
            </a:pathLst>
          </a:custGeom>
          <a:noFill/>
          <a:ln w="19050">
            <a:solidFill>
              <a:srgbClr val="1B1BE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72DCAD4-3CDD-4F3A-8597-F9CA9B16BF8C}"/>
              </a:ext>
            </a:extLst>
          </p:cNvPr>
          <p:cNvSpPr/>
          <p:nvPr/>
        </p:nvSpPr>
        <p:spPr>
          <a:xfrm>
            <a:off x="6804216" y="1796549"/>
            <a:ext cx="1219916" cy="1016048"/>
          </a:xfrm>
          <a:custGeom>
            <a:avLst/>
            <a:gdLst>
              <a:gd name="connsiteX0" fmla="*/ 0 w 800100"/>
              <a:gd name="connsiteY0" fmla="*/ 792488 h 828206"/>
              <a:gd name="connsiteX1" fmla="*/ 71437 w 800100"/>
              <a:gd name="connsiteY1" fmla="*/ 509119 h 828206"/>
              <a:gd name="connsiteX2" fmla="*/ 204787 w 800100"/>
              <a:gd name="connsiteY2" fmla="*/ 206700 h 828206"/>
              <a:gd name="connsiteX3" fmla="*/ 385762 w 800100"/>
              <a:gd name="connsiteY3" fmla="*/ 9056 h 828206"/>
              <a:gd name="connsiteX4" fmla="*/ 590550 w 800100"/>
              <a:gd name="connsiteY4" fmla="*/ 66206 h 828206"/>
              <a:gd name="connsiteX5" fmla="*/ 707231 w 800100"/>
              <a:gd name="connsiteY5" fmla="*/ 354338 h 828206"/>
              <a:gd name="connsiteX6" fmla="*/ 800100 w 800100"/>
              <a:gd name="connsiteY6" fmla="*/ 828206 h 828206"/>
              <a:gd name="connsiteX7" fmla="*/ 800100 w 800100"/>
              <a:gd name="connsiteY7" fmla="*/ 828206 h 82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100" h="828206">
                <a:moveTo>
                  <a:pt x="0" y="792488"/>
                </a:moveTo>
                <a:cubicBezTo>
                  <a:pt x="18653" y="699619"/>
                  <a:pt x="37306" y="606750"/>
                  <a:pt x="71437" y="509119"/>
                </a:cubicBezTo>
                <a:cubicBezTo>
                  <a:pt x="105568" y="411488"/>
                  <a:pt x="152400" y="290044"/>
                  <a:pt x="204787" y="206700"/>
                </a:cubicBezTo>
                <a:cubicBezTo>
                  <a:pt x="257175" y="123356"/>
                  <a:pt x="321468" y="32472"/>
                  <a:pt x="385762" y="9056"/>
                </a:cubicBezTo>
                <a:cubicBezTo>
                  <a:pt x="450056" y="-14360"/>
                  <a:pt x="536972" y="8659"/>
                  <a:pt x="590550" y="66206"/>
                </a:cubicBezTo>
                <a:cubicBezTo>
                  <a:pt x="644128" y="123753"/>
                  <a:pt x="672306" y="227338"/>
                  <a:pt x="707231" y="354338"/>
                </a:cubicBezTo>
                <a:cubicBezTo>
                  <a:pt x="742156" y="481338"/>
                  <a:pt x="800100" y="828206"/>
                  <a:pt x="800100" y="828206"/>
                </a:cubicBezTo>
                <a:lnTo>
                  <a:pt x="800100" y="828206"/>
                </a:lnTo>
              </a:path>
            </a:pathLst>
          </a:cu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1CBD6D6-84DE-4B4D-98B2-3615E38B21FB}"/>
              </a:ext>
            </a:extLst>
          </p:cNvPr>
          <p:cNvSpPr/>
          <p:nvPr/>
        </p:nvSpPr>
        <p:spPr>
          <a:xfrm rot="16662281">
            <a:off x="7093954" y="2459468"/>
            <a:ext cx="254000" cy="1741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31F8F30-0787-45A5-B622-0F59B69370A6}"/>
              </a:ext>
            </a:extLst>
          </p:cNvPr>
          <p:cNvSpPr/>
          <p:nvPr/>
        </p:nvSpPr>
        <p:spPr>
          <a:xfrm rot="1851210">
            <a:off x="6963110" y="1959844"/>
            <a:ext cx="254000" cy="1741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DFB0241-8786-449A-987F-268CB77C2AC5}"/>
              </a:ext>
            </a:extLst>
          </p:cNvPr>
          <p:cNvSpPr/>
          <p:nvPr/>
        </p:nvSpPr>
        <p:spPr>
          <a:xfrm rot="16662281">
            <a:off x="7388925" y="4337890"/>
            <a:ext cx="254000" cy="1741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BBA9378-C136-4ECE-B619-502C7407E2A0}"/>
              </a:ext>
            </a:extLst>
          </p:cNvPr>
          <p:cNvSpPr/>
          <p:nvPr/>
        </p:nvSpPr>
        <p:spPr>
          <a:xfrm>
            <a:off x="6769554" y="4116247"/>
            <a:ext cx="1261382" cy="1149819"/>
          </a:xfrm>
          <a:custGeom>
            <a:avLst/>
            <a:gdLst>
              <a:gd name="connsiteX0" fmla="*/ 0 w 1261382"/>
              <a:gd name="connsiteY0" fmla="*/ 1149819 h 1149819"/>
              <a:gd name="connsiteX1" fmla="*/ 159203 w 1261382"/>
              <a:gd name="connsiteY1" fmla="*/ 721194 h 1149819"/>
              <a:gd name="connsiteX2" fmla="*/ 341539 w 1261382"/>
              <a:gd name="connsiteY2" fmla="*/ 329308 h 1149819"/>
              <a:gd name="connsiteX3" fmla="*/ 493939 w 1261382"/>
              <a:gd name="connsiteY3" fmla="*/ 92544 h 1149819"/>
              <a:gd name="connsiteX4" fmla="*/ 659946 w 1261382"/>
              <a:gd name="connsiteY4" fmla="*/ 5458 h 1149819"/>
              <a:gd name="connsiteX5" fmla="*/ 847725 w 1261382"/>
              <a:gd name="connsiteY5" fmla="*/ 44919 h 1149819"/>
              <a:gd name="connsiteX6" fmla="*/ 1012371 w 1261382"/>
              <a:gd name="connsiteY6" fmla="*/ 333390 h 1149819"/>
              <a:gd name="connsiteX7" fmla="*/ 1129392 w 1261382"/>
              <a:gd name="connsiteY7" fmla="*/ 674930 h 1149819"/>
              <a:gd name="connsiteX8" fmla="*/ 1261382 w 1261382"/>
              <a:gd name="connsiteY8" fmla="*/ 1108997 h 11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1382" h="1149819">
                <a:moveTo>
                  <a:pt x="0" y="1149819"/>
                </a:moveTo>
                <a:cubicBezTo>
                  <a:pt x="51140" y="1003882"/>
                  <a:pt x="102280" y="857946"/>
                  <a:pt x="159203" y="721194"/>
                </a:cubicBezTo>
                <a:cubicBezTo>
                  <a:pt x="216126" y="584442"/>
                  <a:pt x="285750" y="434083"/>
                  <a:pt x="341539" y="329308"/>
                </a:cubicBezTo>
                <a:cubicBezTo>
                  <a:pt x="397328" y="224533"/>
                  <a:pt x="440871" y="146519"/>
                  <a:pt x="493939" y="92544"/>
                </a:cubicBezTo>
                <a:cubicBezTo>
                  <a:pt x="547007" y="38569"/>
                  <a:pt x="600982" y="13395"/>
                  <a:pt x="659946" y="5458"/>
                </a:cubicBezTo>
                <a:cubicBezTo>
                  <a:pt x="718910" y="-2479"/>
                  <a:pt x="788987" y="-9736"/>
                  <a:pt x="847725" y="44919"/>
                </a:cubicBezTo>
                <a:cubicBezTo>
                  <a:pt x="906463" y="99574"/>
                  <a:pt x="965427" y="228388"/>
                  <a:pt x="1012371" y="333390"/>
                </a:cubicBezTo>
                <a:cubicBezTo>
                  <a:pt x="1059315" y="438392"/>
                  <a:pt x="1087890" y="545662"/>
                  <a:pt x="1129392" y="674930"/>
                </a:cubicBezTo>
                <a:cubicBezTo>
                  <a:pt x="1170894" y="804198"/>
                  <a:pt x="1216138" y="956597"/>
                  <a:pt x="1261382" y="1108997"/>
                </a:cubicBezTo>
              </a:path>
            </a:pathLst>
          </a:custGeom>
          <a:noFill/>
          <a:ln w="19050">
            <a:solidFill>
              <a:srgbClr val="1B1BE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3175141-1A2F-4959-837A-8506DD63481A}"/>
              </a:ext>
            </a:extLst>
          </p:cNvPr>
          <p:cNvSpPr/>
          <p:nvPr/>
        </p:nvSpPr>
        <p:spPr>
          <a:xfrm>
            <a:off x="6773636" y="3991997"/>
            <a:ext cx="1257300" cy="1316546"/>
          </a:xfrm>
          <a:custGeom>
            <a:avLst/>
            <a:gdLst>
              <a:gd name="connsiteX0" fmla="*/ 0 w 1257300"/>
              <a:gd name="connsiteY0" fmla="*/ 1316546 h 1316546"/>
              <a:gd name="connsiteX1" fmla="*/ 108857 w 1257300"/>
              <a:gd name="connsiteY1" fmla="*/ 938268 h 1316546"/>
              <a:gd name="connsiteX2" fmla="*/ 223157 w 1257300"/>
              <a:gd name="connsiteY2" fmla="*/ 561350 h 1316546"/>
              <a:gd name="connsiteX3" fmla="*/ 417739 w 1257300"/>
              <a:gd name="connsiteY3" fmla="*/ 237500 h 1316546"/>
              <a:gd name="connsiteX4" fmla="*/ 642257 w 1257300"/>
              <a:gd name="connsiteY4" fmla="*/ 32032 h 1316546"/>
              <a:gd name="connsiteX5" fmla="*/ 831396 w 1257300"/>
              <a:gd name="connsiteY5" fmla="*/ 7539 h 1316546"/>
              <a:gd name="connsiteX6" fmla="*/ 945696 w 1257300"/>
              <a:gd name="connsiteY6" fmla="*/ 102789 h 1316546"/>
              <a:gd name="connsiteX7" fmla="*/ 1017814 w 1257300"/>
              <a:gd name="connsiteY7" fmla="*/ 281043 h 1316546"/>
              <a:gd name="connsiteX8" fmla="*/ 1130754 w 1257300"/>
              <a:gd name="connsiteY8" fmla="*/ 687896 h 1316546"/>
              <a:gd name="connsiteX9" fmla="*/ 1257300 w 1257300"/>
              <a:gd name="connsiteY9" fmla="*/ 1082503 h 131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7300" h="1316546">
                <a:moveTo>
                  <a:pt x="0" y="1316546"/>
                </a:moveTo>
                <a:cubicBezTo>
                  <a:pt x="35832" y="1190340"/>
                  <a:pt x="71664" y="1064134"/>
                  <a:pt x="108857" y="938268"/>
                </a:cubicBezTo>
                <a:cubicBezTo>
                  <a:pt x="146050" y="812402"/>
                  <a:pt x="171677" y="678145"/>
                  <a:pt x="223157" y="561350"/>
                </a:cubicBezTo>
                <a:cubicBezTo>
                  <a:pt x="274637" y="444555"/>
                  <a:pt x="347889" y="325720"/>
                  <a:pt x="417739" y="237500"/>
                </a:cubicBezTo>
                <a:cubicBezTo>
                  <a:pt x="487589" y="149280"/>
                  <a:pt x="573314" y="70359"/>
                  <a:pt x="642257" y="32032"/>
                </a:cubicBezTo>
                <a:cubicBezTo>
                  <a:pt x="711200" y="-6295"/>
                  <a:pt x="780823" y="-4254"/>
                  <a:pt x="831396" y="7539"/>
                </a:cubicBezTo>
                <a:cubicBezTo>
                  <a:pt x="881969" y="19332"/>
                  <a:pt x="914626" y="57205"/>
                  <a:pt x="945696" y="102789"/>
                </a:cubicBezTo>
                <a:cubicBezTo>
                  <a:pt x="976766" y="148373"/>
                  <a:pt x="986971" y="183525"/>
                  <a:pt x="1017814" y="281043"/>
                </a:cubicBezTo>
                <a:cubicBezTo>
                  <a:pt x="1048657" y="378561"/>
                  <a:pt x="1090840" y="554319"/>
                  <a:pt x="1130754" y="687896"/>
                </a:cubicBezTo>
                <a:cubicBezTo>
                  <a:pt x="1170668" y="821473"/>
                  <a:pt x="1213984" y="951988"/>
                  <a:pt x="1257300" y="1082503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B3D794-D978-42D5-BDED-946F51D4E566}"/>
              </a:ext>
            </a:extLst>
          </p:cNvPr>
          <p:cNvSpPr txBox="1"/>
          <p:nvPr/>
        </p:nvSpPr>
        <p:spPr>
          <a:xfrm>
            <a:off x="4962434" y="5414346"/>
            <a:ext cx="8322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rgbClr val="0000FF"/>
                </a:solidFill>
              </a:rPr>
              <a:t>BASELINE</a:t>
            </a:r>
          </a:p>
          <a:p>
            <a:r>
              <a:rPr lang="en-GB" sz="1100" b="1" dirty="0">
                <a:solidFill>
                  <a:srgbClr val="FF0000"/>
                </a:solidFill>
              </a:rPr>
              <a:t>OPTION</a:t>
            </a:r>
          </a:p>
        </p:txBody>
      </p:sp>
    </p:spTree>
    <p:extLst>
      <p:ext uri="{BB962C8B-B14F-4D97-AF65-F5344CB8AC3E}">
        <p14:creationId xmlns:p14="http://schemas.microsoft.com/office/powerpoint/2010/main" val="28119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ECC22-03AA-46D8-9458-F4CF5229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Real world testing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Driver feedback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Unstable and noisy conditions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Limited time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BE2121C-A1B3-4BC7-9BF7-FC9E8E8E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5B2F64-2682-42E5-944A-3C351B3BD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87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8CAEC4-4125-49D1-A2A4-7C4214207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Avenir Medium" panose="02000503020000020003"/>
              </a:rPr>
              <a:t>FUNDAMENTALS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Avenir Medium" panose="02000503020000020003"/>
              </a:rPr>
              <a:t>FORMULA 1 AERODYNAMIC DEVELOPMENT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Avenir Medium" panose="02000503020000020003"/>
              </a:rPr>
              <a:t>UNDERSTANDING DEVELOPMENT METRICS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Avenir Medium" panose="02000503020000020003"/>
              </a:rPr>
              <a:t>HOW TO IMPROVE YOUR DEVELOPMENT PROCESS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Avenir Medium" panose="02000503020000020003"/>
              </a:rPr>
              <a:t>COMMON FORMULA STUDENT MISTAKES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800" dirty="0">
              <a:latin typeface="Avenir Medium" panose="02000503020000020003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EE61C-6DB6-4183-A212-BF9B6E2A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1F64B-9FA0-4C18-B956-8636F480BB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0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95D5637-339A-48AC-90DE-A50A125F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latin typeface="Avenir Medium" panose="02000503020000020003"/>
              </a:rPr>
              <a:t>Understanding development metrics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2DFC5A-F00D-48BA-985A-3230830B1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85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2FCA4BD-B9A2-439F-B666-D985AE3A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 </a:t>
            </a:r>
            <a:r>
              <a:rPr lang="de-DE" dirty="0" err="1"/>
              <a:t>wing</a:t>
            </a:r>
            <a:r>
              <a:rPr lang="de-DE" dirty="0"/>
              <a:t> Polar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C4C47D7-4768-4B95-AA88-404573B8C3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E6DB342-7CB3-4B86-BD3F-808D54C04375}"/>
              </a:ext>
            </a:extLst>
          </p:cNvPr>
          <p:cNvGrpSpPr/>
          <p:nvPr/>
        </p:nvGrpSpPr>
        <p:grpSpPr>
          <a:xfrm>
            <a:off x="2825257" y="3138078"/>
            <a:ext cx="6541485" cy="3382003"/>
            <a:chOff x="3321889" y="1957343"/>
            <a:chExt cx="5548222" cy="2929652"/>
          </a:xfrm>
        </p:grpSpPr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9ACF5805-098E-4C92-A670-AFB11D352555}"/>
                </a:ext>
              </a:extLst>
            </p:cNvPr>
            <p:cNvGrpSpPr/>
            <p:nvPr/>
          </p:nvGrpSpPr>
          <p:grpSpPr>
            <a:xfrm>
              <a:off x="3321889" y="1957343"/>
              <a:ext cx="5548222" cy="2929652"/>
              <a:chOff x="3321889" y="2098307"/>
              <a:chExt cx="5548222" cy="2929652"/>
            </a:xfrm>
          </p:grpSpPr>
          <p:grpSp>
            <p:nvGrpSpPr>
              <p:cNvPr id="36" name="Group 5">
                <a:extLst>
                  <a:ext uri="{FF2B5EF4-FFF2-40B4-BE49-F238E27FC236}">
                    <a16:creationId xmlns:a16="http://schemas.microsoft.com/office/drawing/2014/main" id="{6A014812-8592-471C-ADC2-21B5096164C2}"/>
                  </a:ext>
                </a:extLst>
              </p:cNvPr>
              <p:cNvGrpSpPr/>
              <p:nvPr/>
            </p:nvGrpSpPr>
            <p:grpSpPr>
              <a:xfrm>
                <a:off x="3321889" y="2098307"/>
                <a:ext cx="5548222" cy="2929652"/>
                <a:chOff x="2575999" y="2098307"/>
                <a:chExt cx="5548222" cy="2929652"/>
              </a:xfrm>
            </p:grpSpPr>
            <p:cxnSp>
              <p:nvCxnSpPr>
                <p:cNvPr id="43" name="Straight Arrow Connector 12">
                  <a:extLst>
                    <a:ext uri="{FF2B5EF4-FFF2-40B4-BE49-F238E27FC236}">
                      <a16:creationId xmlns:a16="http://schemas.microsoft.com/office/drawing/2014/main" id="{DFC11CC0-4EA3-4549-A14B-1B4C7BEC3D33}"/>
                    </a:ext>
                  </a:extLst>
                </p:cNvPr>
                <p:cNvCxnSpPr/>
                <p:nvPr/>
              </p:nvCxnSpPr>
              <p:spPr>
                <a:xfrm flipV="1">
                  <a:off x="2945331" y="2098307"/>
                  <a:ext cx="0" cy="2560320"/>
                </a:xfrm>
                <a:prstGeom prst="straightConnector1">
                  <a:avLst/>
                </a:prstGeom>
                <a:ln>
                  <a:solidFill>
                    <a:srgbClr val="00A0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13">
                  <a:extLst>
                    <a:ext uri="{FF2B5EF4-FFF2-40B4-BE49-F238E27FC236}">
                      <a16:creationId xmlns:a16="http://schemas.microsoft.com/office/drawing/2014/main" id="{59FF3FD5-CE4B-4861-832D-3493563D8208}"/>
                    </a:ext>
                  </a:extLst>
                </p:cNvPr>
                <p:cNvCxnSpPr/>
                <p:nvPr/>
              </p:nvCxnSpPr>
              <p:spPr>
                <a:xfrm>
                  <a:off x="2945331" y="4658627"/>
                  <a:ext cx="4985886" cy="0"/>
                </a:xfrm>
                <a:prstGeom prst="straightConnector1">
                  <a:avLst/>
                </a:prstGeom>
                <a:ln>
                  <a:solidFill>
                    <a:srgbClr val="00A0D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14">
                  <a:extLst>
                    <a:ext uri="{FF2B5EF4-FFF2-40B4-BE49-F238E27FC236}">
                      <a16:creationId xmlns:a16="http://schemas.microsoft.com/office/drawing/2014/main" id="{CA1C8A3F-BA82-4452-B266-32E3EC74B173}"/>
                    </a:ext>
                  </a:extLst>
                </p:cNvPr>
                <p:cNvSpPr txBox="1"/>
                <p:nvPr/>
              </p:nvSpPr>
              <p:spPr>
                <a:xfrm rot="16200000">
                  <a:off x="2014711" y="3181609"/>
                  <a:ext cx="14919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Avenir Medium" panose="02000503020000020003"/>
                    </a:rPr>
                    <a:t>Total DF</a:t>
                  </a:r>
                </a:p>
              </p:txBody>
            </p:sp>
            <p:sp>
              <p:nvSpPr>
                <p:cNvPr id="46" name="TextBox 15">
                  <a:extLst>
                    <a:ext uri="{FF2B5EF4-FFF2-40B4-BE49-F238E27FC236}">
                      <a16:creationId xmlns:a16="http://schemas.microsoft.com/office/drawing/2014/main" id="{3C4030A8-EBFC-4A8D-8446-9FE9DFC8ADD3}"/>
                    </a:ext>
                  </a:extLst>
                </p:cNvPr>
                <p:cNvSpPr txBox="1"/>
                <p:nvPr/>
              </p:nvSpPr>
              <p:spPr>
                <a:xfrm>
                  <a:off x="4692320" y="4658627"/>
                  <a:ext cx="14919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latin typeface="Avenir Medium" panose="02000503020000020003"/>
                    </a:rPr>
                    <a:t>AeroBal</a:t>
                  </a:r>
                </a:p>
              </p:txBody>
            </p:sp>
            <p:sp>
              <p:nvSpPr>
                <p:cNvPr id="47" name="Freeform: Shape 16">
                  <a:extLst>
                    <a:ext uri="{FF2B5EF4-FFF2-40B4-BE49-F238E27FC236}">
                      <a16:creationId xmlns:a16="http://schemas.microsoft.com/office/drawing/2014/main" id="{54CC2D1F-0175-4A52-90BD-05A4E7D1EC7E}"/>
                    </a:ext>
                  </a:extLst>
                </p:cNvPr>
                <p:cNvSpPr/>
                <p:nvPr/>
              </p:nvSpPr>
              <p:spPr>
                <a:xfrm>
                  <a:off x="3869356" y="2483318"/>
                  <a:ext cx="3012707" cy="1482290"/>
                </a:xfrm>
                <a:custGeom>
                  <a:avLst/>
                  <a:gdLst>
                    <a:gd name="connsiteX0" fmla="*/ 0 w 3012707"/>
                    <a:gd name="connsiteY0" fmla="*/ 1482290 h 1482290"/>
                    <a:gd name="connsiteX1" fmla="*/ 1174282 w 3012707"/>
                    <a:gd name="connsiteY1" fmla="*/ 558265 h 1482290"/>
                    <a:gd name="connsiteX2" fmla="*/ 3012707 w 3012707"/>
                    <a:gd name="connsiteY2" fmla="*/ 0 h 1482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12707" h="1482290">
                      <a:moveTo>
                        <a:pt x="0" y="1482290"/>
                      </a:moveTo>
                      <a:cubicBezTo>
                        <a:pt x="336082" y="1143801"/>
                        <a:pt x="672164" y="805313"/>
                        <a:pt x="1174282" y="558265"/>
                      </a:cubicBezTo>
                      <a:cubicBezTo>
                        <a:pt x="1676400" y="311217"/>
                        <a:pt x="2344553" y="155608"/>
                        <a:pt x="3012707" y="0"/>
                      </a:cubicBezTo>
                    </a:path>
                  </a:pathLst>
                </a:custGeom>
                <a:noFill/>
                <a:ln w="19050">
                  <a:solidFill>
                    <a:srgbClr val="00A0DE"/>
                  </a:solidFill>
                  <a:headEnd type="oval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Avenir Medium" panose="02000503020000020003"/>
                  </a:endParaRPr>
                </a:p>
              </p:txBody>
            </p:sp>
            <p:sp>
              <p:nvSpPr>
                <p:cNvPr id="48" name="Oval 17">
                  <a:extLst>
                    <a:ext uri="{FF2B5EF4-FFF2-40B4-BE49-F238E27FC236}">
                      <a16:creationId xmlns:a16="http://schemas.microsoft.com/office/drawing/2014/main" id="{8E98834A-BC67-463D-9D62-7ED5FADE8685}"/>
                    </a:ext>
                  </a:extLst>
                </p:cNvPr>
                <p:cNvSpPr/>
                <p:nvPr/>
              </p:nvSpPr>
              <p:spPr>
                <a:xfrm>
                  <a:off x="5035220" y="2984299"/>
                  <a:ext cx="86628" cy="86628"/>
                </a:xfrm>
                <a:prstGeom prst="ellipse">
                  <a:avLst/>
                </a:prstGeom>
                <a:solidFill>
                  <a:srgbClr val="00A0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1"/>
                    </a:solidFill>
                    <a:latin typeface="Avenir Medium" panose="02000503020000020003"/>
                  </a:endParaRPr>
                </a:p>
              </p:txBody>
            </p:sp>
            <p:sp>
              <p:nvSpPr>
                <p:cNvPr id="50" name="TextBox 19">
                  <a:extLst>
                    <a:ext uri="{FF2B5EF4-FFF2-40B4-BE49-F238E27FC236}">
                      <a16:creationId xmlns:a16="http://schemas.microsoft.com/office/drawing/2014/main" id="{B348D87E-1514-4261-A634-8D3036DD1A9E}"/>
                    </a:ext>
                  </a:extLst>
                </p:cNvPr>
                <p:cNvSpPr txBox="1"/>
                <p:nvPr/>
              </p:nvSpPr>
              <p:spPr>
                <a:xfrm>
                  <a:off x="4375894" y="3108384"/>
                  <a:ext cx="14919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i="1" dirty="0">
                      <a:latin typeface="Avenir Medium" panose="02000503020000020003"/>
                    </a:rPr>
                    <a:t>Mid FWF</a:t>
                  </a:r>
                </a:p>
              </p:txBody>
            </p:sp>
            <p:sp>
              <p:nvSpPr>
                <p:cNvPr id="51" name="TextBox 20">
                  <a:extLst>
                    <a:ext uri="{FF2B5EF4-FFF2-40B4-BE49-F238E27FC236}">
                      <a16:creationId xmlns:a16="http://schemas.microsoft.com/office/drawing/2014/main" id="{A72732C3-163D-4277-9940-9B2D06EDC81D}"/>
                    </a:ext>
                  </a:extLst>
                </p:cNvPr>
                <p:cNvSpPr txBox="1"/>
                <p:nvPr/>
              </p:nvSpPr>
              <p:spPr>
                <a:xfrm>
                  <a:off x="6251313" y="2518258"/>
                  <a:ext cx="14919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i="1" dirty="0">
                      <a:latin typeface="Avenir Medium" panose="02000503020000020003"/>
                    </a:rPr>
                    <a:t>High FWF</a:t>
                  </a:r>
                </a:p>
              </p:txBody>
            </p:sp>
            <p:sp>
              <p:nvSpPr>
                <p:cNvPr id="52" name="TextBox 21">
                  <a:extLst>
                    <a:ext uri="{FF2B5EF4-FFF2-40B4-BE49-F238E27FC236}">
                      <a16:creationId xmlns:a16="http://schemas.microsoft.com/office/drawing/2014/main" id="{3F1DE5F2-AE57-46EF-B1B4-79EB5620F503}"/>
                    </a:ext>
                  </a:extLst>
                </p:cNvPr>
                <p:cNvSpPr txBox="1"/>
                <p:nvPr/>
              </p:nvSpPr>
              <p:spPr>
                <a:xfrm>
                  <a:off x="6632313" y="4657780"/>
                  <a:ext cx="14919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>
                      <a:latin typeface="Avenir Medium" panose="02000503020000020003"/>
                    </a:rPr>
                    <a:t>FWDs AB</a:t>
                  </a:r>
                </a:p>
              </p:txBody>
            </p:sp>
            <p:sp>
              <p:nvSpPr>
                <p:cNvPr id="53" name="TextBox 22">
                  <a:extLst>
                    <a:ext uri="{FF2B5EF4-FFF2-40B4-BE49-F238E27FC236}">
                      <a16:creationId xmlns:a16="http://schemas.microsoft.com/office/drawing/2014/main" id="{B2B7A7C7-6B5A-447B-B60D-9A7450CE4A8C}"/>
                    </a:ext>
                  </a:extLst>
                </p:cNvPr>
                <p:cNvSpPr txBox="1"/>
                <p:nvPr/>
              </p:nvSpPr>
              <p:spPr>
                <a:xfrm>
                  <a:off x="2575999" y="4657780"/>
                  <a:ext cx="14919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100" dirty="0">
                      <a:latin typeface="Avenir Medium" panose="02000503020000020003"/>
                    </a:rPr>
                    <a:t>RWDs AB</a:t>
                  </a:r>
                </a:p>
              </p:txBody>
            </p:sp>
          </p:grpSp>
          <p:cxnSp>
            <p:nvCxnSpPr>
              <p:cNvPr id="37" name="Straight Arrow Connector 6">
                <a:extLst>
                  <a:ext uri="{FF2B5EF4-FFF2-40B4-BE49-F238E27FC236}">
                    <a16:creationId xmlns:a16="http://schemas.microsoft.com/office/drawing/2014/main" id="{2B44692B-E828-4DFE-B4BF-EF4BD21BEFE3}"/>
                  </a:ext>
                </a:extLst>
              </p:cNvPr>
              <p:cNvCxnSpPr>
                <a:cxnSpLocks/>
                <a:stCxn id="48" idx="6"/>
              </p:cNvCxnSpPr>
              <p:nvPr/>
            </p:nvCxnSpPr>
            <p:spPr>
              <a:xfrm flipV="1">
                <a:off x="5867738" y="2781529"/>
                <a:ext cx="837396" cy="24608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7">
                <a:extLst>
                  <a:ext uri="{FF2B5EF4-FFF2-40B4-BE49-F238E27FC236}">
                    <a16:creationId xmlns:a16="http://schemas.microsoft.com/office/drawing/2014/main" id="{D9EF7A82-A1A3-4AF6-9553-8296E448FFC1}"/>
                  </a:ext>
                </a:extLst>
              </p:cNvPr>
              <p:cNvCxnSpPr>
                <a:cxnSpLocks/>
                <a:stCxn id="48" idx="7"/>
              </p:cNvCxnSpPr>
              <p:nvPr/>
            </p:nvCxnSpPr>
            <p:spPr>
              <a:xfrm flipV="1">
                <a:off x="5855052" y="2779868"/>
                <a:ext cx="145698" cy="21711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Freeform: Shape 16">
              <a:extLst>
                <a:ext uri="{FF2B5EF4-FFF2-40B4-BE49-F238E27FC236}">
                  <a16:creationId xmlns:a16="http://schemas.microsoft.com/office/drawing/2014/main" id="{38E18762-A1D5-4C81-9CC1-6F4AF591926C}"/>
                </a:ext>
              </a:extLst>
            </p:cNvPr>
            <p:cNvSpPr/>
            <p:nvPr/>
          </p:nvSpPr>
          <p:spPr>
            <a:xfrm>
              <a:off x="4615246" y="2342354"/>
              <a:ext cx="3012707" cy="1482290"/>
            </a:xfrm>
            <a:custGeom>
              <a:avLst/>
              <a:gdLst>
                <a:gd name="connsiteX0" fmla="*/ 0 w 3012707"/>
                <a:gd name="connsiteY0" fmla="*/ 1482290 h 1482290"/>
                <a:gd name="connsiteX1" fmla="*/ 1174282 w 3012707"/>
                <a:gd name="connsiteY1" fmla="*/ 558265 h 1482290"/>
                <a:gd name="connsiteX2" fmla="*/ 3012707 w 3012707"/>
                <a:gd name="connsiteY2" fmla="*/ 0 h 148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2707" h="1482290">
                  <a:moveTo>
                    <a:pt x="0" y="1482290"/>
                  </a:moveTo>
                  <a:cubicBezTo>
                    <a:pt x="336082" y="1143801"/>
                    <a:pt x="672164" y="805313"/>
                    <a:pt x="1174282" y="558265"/>
                  </a:cubicBezTo>
                  <a:cubicBezTo>
                    <a:pt x="1676400" y="311217"/>
                    <a:pt x="2344553" y="155608"/>
                    <a:pt x="3012707" y="0"/>
                  </a:cubicBezTo>
                </a:path>
              </a:pathLst>
            </a:custGeom>
            <a:noFill/>
            <a:ln w="19050">
              <a:solidFill>
                <a:srgbClr val="00A0DE"/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venir Medium" panose="02000503020000020003"/>
              </a:endParaRPr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F2C41528-0B29-4D5A-9EAE-C41918DD24DF}"/>
                </a:ext>
              </a:extLst>
            </p:cNvPr>
            <p:cNvSpPr txBox="1"/>
            <p:nvPr/>
          </p:nvSpPr>
          <p:spPr>
            <a:xfrm>
              <a:off x="3806831" y="3870467"/>
              <a:ext cx="14919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i="1" dirty="0">
                  <a:latin typeface="Avenir Medium" panose="02000503020000020003"/>
                </a:rPr>
                <a:t>Low FWF</a:t>
              </a:r>
            </a:p>
          </p:txBody>
        </p:sp>
      </p:grp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C2018EAA-CE29-4DCD-A062-EC5BFD06D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97" y="1655014"/>
            <a:ext cx="7364362" cy="435133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Front Wing </a:t>
            </a:r>
            <a:r>
              <a:rPr lang="de-DE" dirty="0" err="1"/>
              <a:t>Flap</a:t>
            </a:r>
            <a:r>
              <a:rPr lang="de-DE" dirty="0"/>
              <a:t> (FWF)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aerodynamic</a:t>
            </a:r>
            <a:r>
              <a:rPr lang="de-DE" dirty="0"/>
              <a:t> </a:t>
            </a:r>
            <a:r>
              <a:rPr lang="de-DE" dirty="0" err="1"/>
              <a:t>balance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front and </a:t>
            </a:r>
            <a:r>
              <a:rPr lang="de-DE" dirty="0" err="1"/>
              <a:t>rear</a:t>
            </a:r>
            <a:r>
              <a:rPr lang="de-DE" dirty="0"/>
              <a:t> </a:t>
            </a:r>
            <a:r>
              <a:rPr lang="de-DE" dirty="0" err="1"/>
              <a:t>axle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59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1E4FA8D-D66F-47F9-AE75-39ACB59AB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97" y="1655014"/>
            <a:ext cx="7364362" cy="435133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Front Wing </a:t>
            </a:r>
            <a:r>
              <a:rPr lang="de-DE" dirty="0" err="1"/>
              <a:t>Flap</a:t>
            </a:r>
            <a:r>
              <a:rPr lang="de-DE" dirty="0"/>
              <a:t> (FWF)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aerodynamic</a:t>
            </a:r>
            <a:r>
              <a:rPr lang="de-DE" dirty="0"/>
              <a:t> </a:t>
            </a:r>
            <a:r>
              <a:rPr lang="de-DE" dirty="0" err="1"/>
              <a:t>balance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front and </a:t>
            </a:r>
            <a:r>
              <a:rPr lang="de-DE" dirty="0" err="1"/>
              <a:t>rear</a:t>
            </a:r>
            <a:r>
              <a:rPr lang="de-DE" dirty="0"/>
              <a:t> </a:t>
            </a:r>
            <a:r>
              <a:rPr lang="de-DE" dirty="0" err="1"/>
              <a:t>axle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Development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„</a:t>
            </a:r>
            <a:r>
              <a:rPr lang="de-DE" i="1" dirty="0" err="1"/>
              <a:t>above</a:t>
            </a:r>
            <a:r>
              <a:rPr lang="de-DE" dirty="0"/>
              <a:t>“ polar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Otherwise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just </a:t>
            </a:r>
            <a:r>
              <a:rPr lang="de-DE" dirty="0" err="1">
                <a:sym typeface="Wingdings" panose="05000000000000000000" pitchFamily="2" charset="2"/>
              </a:rPr>
              <a:t>crank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FWF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same </a:t>
            </a:r>
            <a:r>
              <a:rPr lang="de-DE" dirty="0" err="1">
                <a:sym typeface="Wingdings" panose="05000000000000000000" pitchFamily="2" charset="2"/>
              </a:rPr>
              <a:t>aero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balance</a:t>
            </a:r>
            <a:r>
              <a:rPr lang="de-DE" dirty="0">
                <a:sym typeface="Wingdings" panose="05000000000000000000" pitchFamily="2" charset="2"/>
              </a:rPr>
              <a:t> and also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downforce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Consider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behaviour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over</a:t>
            </a:r>
            <a:r>
              <a:rPr lang="de-DE" dirty="0">
                <a:sym typeface="Wingdings" panose="05000000000000000000" pitchFamily="2" charset="2"/>
              </a:rPr>
              <a:t> FWF </a:t>
            </a:r>
            <a:r>
              <a:rPr lang="de-DE" dirty="0" err="1">
                <a:sym typeface="Wingdings" panose="05000000000000000000" pitchFamily="2" charset="2"/>
              </a:rPr>
              <a:t>angles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FCA4BD-B9A2-439F-B666-D985AE3A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 </a:t>
            </a:r>
            <a:r>
              <a:rPr lang="de-DE" dirty="0" err="1"/>
              <a:t>wing</a:t>
            </a:r>
            <a:r>
              <a:rPr lang="de-DE" dirty="0"/>
              <a:t> Polar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C4C47D7-4768-4B95-AA88-404573B8C3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9ACF5805-098E-4C92-A670-AFB11D352555}"/>
              </a:ext>
            </a:extLst>
          </p:cNvPr>
          <p:cNvGrpSpPr/>
          <p:nvPr/>
        </p:nvGrpSpPr>
        <p:grpSpPr>
          <a:xfrm>
            <a:off x="2825257" y="3138078"/>
            <a:ext cx="6541485" cy="3382003"/>
            <a:chOff x="3321889" y="2098307"/>
            <a:chExt cx="5548222" cy="2929652"/>
          </a:xfrm>
        </p:grpSpPr>
        <p:grpSp>
          <p:nvGrpSpPr>
            <p:cNvPr id="36" name="Group 5">
              <a:extLst>
                <a:ext uri="{FF2B5EF4-FFF2-40B4-BE49-F238E27FC236}">
                  <a16:creationId xmlns:a16="http://schemas.microsoft.com/office/drawing/2014/main" id="{6A014812-8592-471C-ADC2-21B5096164C2}"/>
                </a:ext>
              </a:extLst>
            </p:cNvPr>
            <p:cNvGrpSpPr/>
            <p:nvPr/>
          </p:nvGrpSpPr>
          <p:grpSpPr>
            <a:xfrm>
              <a:off x="3321889" y="2098307"/>
              <a:ext cx="5548222" cy="2929652"/>
              <a:chOff x="2575999" y="2098307"/>
              <a:chExt cx="5548222" cy="2929652"/>
            </a:xfrm>
          </p:grpSpPr>
          <p:cxnSp>
            <p:nvCxnSpPr>
              <p:cNvPr id="43" name="Straight Arrow Connector 12">
                <a:extLst>
                  <a:ext uri="{FF2B5EF4-FFF2-40B4-BE49-F238E27FC236}">
                    <a16:creationId xmlns:a16="http://schemas.microsoft.com/office/drawing/2014/main" id="{DFC11CC0-4EA3-4549-A14B-1B4C7BEC3D33}"/>
                  </a:ext>
                </a:extLst>
              </p:cNvPr>
              <p:cNvCxnSpPr/>
              <p:nvPr/>
            </p:nvCxnSpPr>
            <p:spPr>
              <a:xfrm flipV="1">
                <a:off x="2945331" y="2098307"/>
                <a:ext cx="0" cy="2560320"/>
              </a:xfrm>
              <a:prstGeom prst="straightConnector1">
                <a:avLst/>
              </a:prstGeom>
              <a:ln>
                <a:solidFill>
                  <a:srgbClr val="00A0D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13">
                <a:extLst>
                  <a:ext uri="{FF2B5EF4-FFF2-40B4-BE49-F238E27FC236}">
                    <a16:creationId xmlns:a16="http://schemas.microsoft.com/office/drawing/2014/main" id="{59FF3FD5-CE4B-4861-832D-3493563D8208}"/>
                  </a:ext>
                </a:extLst>
              </p:cNvPr>
              <p:cNvCxnSpPr/>
              <p:nvPr/>
            </p:nvCxnSpPr>
            <p:spPr>
              <a:xfrm>
                <a:off x="2945331" y="4658627"/>
                <a:ext cx="4985886" cy="0"/>
              </a:xfrm>
              <a:prstGeom prst="straightConnector1">
                <a:avLst/>
              </a:prstGeom>
              <a:ln>
                <a:solidFill>
                  <a:srgbClr val="00A0D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14">
                <a:extLst>
                  <a:ext uri="{FF2B5EF4-FFF2-40B4-BE49-F238E27FC236}">
                    <a16:creationId xmlns:a16="http://schemas.microsoft.com/office/drawing/2014/main" id="{CA1C8A3F-BA82-4452-B266-32E3EC74B173}"/>
                  </a:ext>
                </a:extLst>
              </p:cNvPr>
              <p:cNvSpPr txBox="1"/>
              <p:nvPr/>
            </p:nvSpPr>
            <p:spPr>
              <a:xfrm rot="16200000">
                <a:off x="2014711" y="3181609"/>
                <a:ext cx="14919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Avenir Medium" panose="02000503020000020003"/>
                  </a:rPr>
                  <a:t>Total DF</a:t>
                </a:r>
              </a:p>
            </p:txBody>
          </p:sp>
          <p:sp>
            <p:nvSpPr>
              <p:cNvPr id="46" name="TextBox 15">
                <a:extLst>
                  <a:ext uri="{FF2B5EF4-FFF2-40B4-BE49-F238E27FC236}">
                    <a16:creationId xmlns:a16="http://schemas.microsoft.com/office/drawing/2014/main" id="{3C4030A8-EBFC-4A8D-8446-9FE9DFC8ADD3}"/>
                  </a:ext>
                </a:extLst>
              </p:cNvPr>
              <p:cNvSpPr txBox="1"/>
              <p:nvPr/>
            </p:nvSpPr>
            <p:spPr>
              <a:xfrm>
                <a:off x="4692320" y="4658627"/>
                <a:ext cx="14919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latin typeface="Avenir Medium" panose="02000503020000020003"/>
                  </a:rPr>
                  <a:t>AeroBal</a:t>
                </a:r>
              </a:p>
            </p:txBody>
          </p:sp>
          <p:sp>
            <p:nvSpPr>
              <p:cNvPr id="47" name="Freeform: Shape 16">
                <a:extLst>
                  <a:ext uri="{FF2B5EF4-FFF2-40B4-BE49-F238E27FC236}">
                    <a16:creationId xmlns:a16="http://schemas.microsoft.com/office/drawing/2014/main" id="{54CC2D1F-0175-4A52-90BD-05A4E7D1EC7E}"/>
                  </a:ext>
                </a:extLst>
              </p:cNvPr>
              <p:cNvSpPr/>
              <p:nvPr/>
            </p:nvSpPr>
            <p:spPr>
              <a:xfrm>
                <a:off x="3869356" y="2483318"/>
                <a:ext cx="3012707" cy="1482290"/>
              </a:xfrm>
              <a:custGeom>
                <a:avLst/>
                <a:gdLst>
                  <a:gd name="connsiteX0" fmla="*/ 0 w 3012707"/>
                  <a:gd name="connsiteY0" fmla="*/ 1482290 h 1482290"/>
                  <a:gd name="connsiteX1" fmla="*/ 1174282 w 3012707"/>
                  <a:gd name="connsiteY1" fmla="*/ 558265 h 1482290"/>
                  <a:gd name="connsiteX2" fmla="*/ 3012707 w 3012707"/>
                  <a:gd name="connsiteY2" fmla="*/ 0 h 1482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12707" h="1482290">
                    <a:moveTo>
                      <a:pt x="0" y="1482290"/>
                    </a:moveTo>
                    <a:cubicBezTo>
                      <a:pt x="336082" y="1143801"/>
                      <a:pt x="672164" y="805313"/>
                      <a:pt x="1174282" y="558265"/>
                    </a:cubicBezTo>
                    <a:cubicBezTo>
                      <a:pt x="1676400" y="311217"/>
                      <a:pt x="2344553" y="155608"/>
                      <a:pt x="3012707" y="0"/>
                    </a:cubicBezTo>
                  </a:path>
                </a:pathLst>
              </a:custGeom>
              <a:noFill/>
              <a:ln w="19050">
                <a:solidFill>
                  <a:srgbClr val="00A0DE"/>
                </a:solidFill>
                <a:headEnd type="oval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Avenir Medium" panose="02000503020000020003"/>
                </a:endParaRPr>
              </a:p>
            </p:txBody>
          </p:sp>
          <p:sp>
            <p:nvSpPr>
              <p:cNvPr id="48" name="Oval 17">
                <a:extLst>
                  <a:ext uri="{FF2B5EF4-FFF2-40B4-BE49-F238E27FC236}">
                    <a16:creationId xmlns:a16="http://schemas.microsoft.com/office/drawing/2014/main" id="{8E98834A-BC67-463D-9D62-7ED5FADE8685}"/>
                  </a:ext>
                </a:extLst>
              </p:cNvPr>
              <p:cNvSpPr/>
              <p:nvPr/>
            </p:nvSpPr>
            <p:spPr>
              <a:xfrm>
                <a:off x="5035220" y="2984299"/>
                <a:ext cx="86628" cy="86628"/>
              </a:xfrm>
              <a:prstGeom prst="ellipse">
                <a:avLst/>
              </a:prstGeom>
              <a:solidFill>
                <a:srgbClr val="00A0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  <a:latin typeface="Avenir Medium" panose="02000503020000020003"/>
                </a:endParaRPr>
              </a:p>
            </p:txBody>
          </p:sp>
          <p:sp>
            <p:nvSpPr>
              <p:cNvPr id="50" name="TextBox 19">
                <a:extLst>
                  <a:ext uri="{FF2B5EF4-FFF2-40B4-BE49-F238E27FC236}">
                    <a16:creationId xmlns:a16="http://schemas.microsoft.com/office/drawing/2014/main" id="{B348D87E-1514-4261-A634-8D3036DD1A9E}"/>
                  </a:ext>
                </a:extLst>
              </p:cNvPr>
              <p:cNvSpPr txBox="1"/>
              <p:nvPr/>
            </p:nvSpPr>
            <p:spPr>
              <a:xfrm>
                <a:off x="4375894" y="3108384"/>
                <a:ext cx="14919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i="1" dirty="0">
                    <a:latin typeface="Avenir Medium" panose="02000503020000020003"/>
                  </a:rPr>
                  <a:t>Mid FWF</a:t>
                </a:r>
              </a:p>
            </p:txBody>
          </p:sp>
          <p:sp>
            <p:nvSpPr>
              <p:cNvPr id="51" name="TextBox 20">
                <a:extLst>
                  <a:ext uri="{FF2B5EF4-FFF2-40B4-BE49-F238E27FC236}">
                    <a16:creationId xmlns:a16="http://schemas.microsoft.com/office/drawing/2014/main" id="{A72732C3-163D-4277-9940-9B2D06EDC81D}"/>
                  </a:ext>
                </a:extLst>
              </p:cNvPr>
              <p:cNvSpPr txBox="1"/>
              <p:nvPr/>
            </p:nvSpPr>
            <p:spPr>
              <a:xfrm>
                <a:off x="6251313" y="2518258"/>
                <a:ext cx="14919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i="1" dirty="0">
                    <a:latin typeface="Avenir Medium" panose="02000503020000020003"/>
                  </a:rPr>
                  <a:t>High FWF</a:t>
                </a:r>
              </a:p>
            </p:txBody>
          </p:sp>
          <p:sp>
            <p:nvSpPr>
              <p:cNvPr id="52" name="TextBox 21">
                <a:extLst>
                  <a:ext uri="{FF2B5EF4-FFF2-40B4-BE49-F238E27FC236}">
                    <a16:creationId xmlns:a16="http://schemas.microsoft.com/office/drawing/2014/main" id="{3F1DE5F2-AE57-46EF-B1B4-79EB5620F503}"/>
                  </a:ext>
                </a:extLst>
              </p:cNvPr>
              <p:cNvSpPr txBox="1"/>
              <p:nvPr/>
            </p:nvSpPr>
            <p:spPr>
              <a:xfrm>
                <a:off x="6632313" y="4657780"/>
                <a:ext cx="14919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>
                    <a:latin typeface="Avenir Medium" panose="02000503020000020003"/>
                  </a:rPr>
                  <a:t>FWDs AB</a:t>
                </a:r>
              </a:p>
            </p:txBody>
          </p:sp>
          <p:sp>
            <p:nvSpPr>
              <p:cNvPr id="53" name="TextBox 22">
                <a:extLst>
                  <a:ext uri="{FF2B5EF4-FFF2-40B4-BE49-F238E27FC236}">
                    <a16:creationId xmlns:a16="http://schemas.microsoft.com/office/drawing/2014/main" id="{B2B7A7C7-6B5A-447B-B60D-9A7450CE4A8C}"/>
                  </a:ext>
                </a:extLst>
              </p:cNvPr>
              <p:cNvSpPr txBox="1"/>
              <p:nvPr/>
            </p:nvSpPr>
            <p:spPr>
              <a:xfrm>
                <a:off x="2575999" y="4657780"/>
                <a:ext cx="14919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>
                    <a:latin typeface="Avenir Medium" panose="02000503020000020003"/>
                  </a:rPr>
                  <a:t>RWDs AB</a:t>
                </a:r>
              </a:p>
            </p:txBody>
          </p:sp>
        </p:grpSp>
        <p:cxnSp>
          <p:nvCxnSpPr>
            <p:cNvPr id="37" name="Straight Arrow Connector 6">
              <a:extLst>
                <a:ext uri="{FF2B5EF4-FFF2-40B4-BE49-F238E27FC236}">
                  <a16:creationId xmlns:a16="http://schemas.microsoft.com/office/drawing/2014/main" id="{2B44692B-E828-4DFE-B4BF-EF4BD21BEFE3}"/>
                </a:ext>
              </a:extLst>
            </p:cNvPr>
            <p:cNvCxnSpPr>
              <a:cxnSpLocks/>
              <a:stCxn id="48" idx="6"/>
              <a:endCxn id="40" idx="2"/>
            </p:cNvCxnSpPr>
            <p:nvPr/>
          </p:nvCxnSpPr>
          <p:spPr>
            <a:xfrm flipV="1">
              <a:off x="5867738" y="2781529"/>
              <a:ext cx="837396" cy="24608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7">
              <a:extLst>
                <a:ext uri="{FF2B5EF4-FFF2-40B4-BE49-F238E27FC236}">
                  <a16:creationId xmlns:a16="http://schemas.microsoft.com/office/drawing/2014/main" id="{D9EF7A82-A1A3-4AF6-9553-8296E448FFC1}"/>
                </a:ext>
              </a:extLst>
            </p:cNvPr>
            <p:cNvCxnSpPr>
              <a:cxnSpLocks/>
              <a:stCxn id="48" idx="7"/>
            </p:cNvCxnSpPr>
            <p:nvPr/>
          </p:nvCxnSpPr>
          <p:spPr>
            <a:xfrm flipV="1">
              <a:off x="5855052" y="2779868"/>
              <a:ext cx="145698" cy="21711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8">
              <a:extLst>
                <a:ext uri="{FF2B5EF4-FFF2-40B4-BE49-F238E27FC236}">
                  <a16:creationId xmlns:a16="http://schemas.microsoft.com/office/drawing/2014/main" id="{59C38C7C-2493-48E5-973F-0F4338FE7585}"/>
                </a:ext>
              </a:extLst>
            </p:cNvPr>
            <p:cNvSpPr/>
            <p:nvPr/>
          </p:nvSpPr>
          <p:spPr>
            <a:xfrm>
              <a:off x="5986550" y="2693239"/>
              <a:ext cx="86628" cy="86628"/>
            </a:xfrm>
            <a:prstGeom prst="ellipse">
              <a:avLst/>
            </a:prstGeom>
            <a:solidFill>
              <a:srgbClr val="00A0D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venir Medium" panose="02000503020000020003"/>
              </a:endParaRPr>
            </a:p>
          </p:txBody>
        </p:sp>
        <p:sp>
          <p:nvSpPr>
            <p:cNvPr id="40" name="Oval 9">
              <a:extLst>
                <a:ext uri="{FF2B5EF4-FFF2-40B4-BE49-F238E27FC236}">
                  <a16:creationId xmlns:a16="http://schemas.microsoft.com/office/drawing/2014/main" id="{2FA56BCA-4B64-472C-8742-AE262B88540F}"/>
                </a:ext>
              </a:extLst>
            </p:cNvPr>
            <p:cNvSpPr/>
            <p:nvPr/>
          </p:nvSpPr>
          <p:spPr>
            <a:xfrm>
              <a:off x="6705134" y="2738215"/>
              <a:ext cx="86628" cy="86628"/>
            </a:xfrm>
            <a:prstGeom prst="ellipse">
              <a:avLst/>
            </a:prstGeom>
            <a:solidFill>
              <a:srgbClr val="00A0D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venir Medium" panose="02000503020000020003"/>
              </a:endParaRPr>
            </a:p>
          </p:txBody>
        </p:sp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908742E5-8082-4CFE-AD80-BDF3BF15F818}"/>
                </a:ext>
              </a:extLst>
            </p:cNvPr>
            <p:cNvSpPr txBox="1"/>
            <p:nvPr/>
          </p:nvSpPr>
          <p:spPr>
            <a:xfrm>
              <a:off x="6407421" y="2803579"/>
              <a:ext cx="6808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dirty="0">
                  <a:latin typeface="Avenir Medium" panose="02000503020000020003"/>
                </a:rPr>
                <a:t>Dev 2</a:t>
              </a:r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F31EF6AE-21CB-4C22-A8E8-8CB6F28E07E9}"/>
                </a:ext>
              </a:extLst>
            </p:cNvPr>
            <p:cNvSpPr txBox="1"/>
            <p:nvPr/>
          </p:nvSpPr>
          <p:spPr>
            <a:xfrm>
              <a:off x="5633667" y="2472199"/>
              <a:ext cx="7923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b="1" dirty="0">
                  <a:latin typeface="Avenir Medium" panose="02000503020000020003"/>
                </a:rPr>
                <a:t>Dev 1</a:t>
              </a:r>
            </a:p>
          </p:txBody>
        </p:sp>
      </p:grpSp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38E18762-A1D5-4C81-9CC1-6F4AF591926C}"/>
              </a:ext>
            </a:extLst>
          </p:cNvPr>
          <p:cNvSpPr/>
          <p:nvPr/>
        </p:nvSpPr>
        <p:spPr>
          <a:xfrm>
            <a:off x="4350156" y="3582536"/>
            <a:ext cx="3552053" cy="1711162"/>
          </a:xfrm>
          <a:custGeom>
            <a:avLst/>
            <a:gdLst>
              <a:gd name="connsiteX0" fmla="*/ 0 w 3012707"/>
              <a:gd name="connsiteY0" fmla="*/ 1482290 h 1482290"/>
              <a:gd name="connsiteX1" fmla="*/ 1174282 w 3012707"/>
              <a:gd name="connsiteY1" fmla="*/ 558265 h 1482290"/>
              <a:gd name="connsiteX2" fmla="*/ 3012707 w 3012707"/>
              <a:gd name="connsiteY2" fmla="*/ 0 h 148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2707" h="1482290">
                <a:moveTo>
                  <a:pt x="0" y="1482290"/>
                </a:moveTo>
                <a:cubicBezTo>
                  <a:pt x="336082" y="1143801"/>
                  <a:pt x="672164" y="805313"/>
                  <a:pt x="1174282" y="558265"/>
                </a:cubicBezTo>
                <a:cubicBezTo>
                  <a:pt x="1676400" y="311217"/>
                  <a:pt x="2344553" y="155608"/>
                  <a:pt x="3012707" y="0"/>
                </a:cubicBezTo>
              </a:path>
            </a:pathLst>
          </a:custGeom>
          <a:noFill/>
          <a:ln w="19050">
            <a:solidFill>
              <a:srgbClr val="00A0DE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venir Medium" panose="02000503020000020003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F2C41528-0B29-4D5A-9EAE-C41918DD24DF}"/>
              </a:ext>
            </a:extLst>
          </p:cNvPr>
          <p:cNvSpPr txBox="1"/>
          <p:nvPr/>
        </p:nvSpPr>
        <p:spPr>
          <a:xfrm>
            <a:off x="3397015" y="5346597"/>
            <a:ext cx="1758995" cy="3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>
                <a:latin typeface="Avenir Medium" panose="02000503020000020003"/>
              </a:rPr>
              <a:t>Low FWF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5DF5FAE4-7E86-4277-9EC5-4CCD1374F28C}"/>
              </a:ext>
            </a:extLst>
          </p:cNvPr>
          <p:cNvSpPr txBox="1"/>
          <p:nvPr/>
        </p:nvSpPr>
        <p:spPr>
          <a:xfrm>
            <a:off x="6463172" y="3952247"/>
            <a:ext cx="802736" cy="3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rgbClr val="00A0DE"/>
                </a:solidFill>
                <a:latin typeface="Avenir Medium" panose="02000503020000020003"/>
              </a:rPr>
              <a:t>Dev 2</a:t>
            </a: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73DE1235-3A02-4785-B5B0-DCFA83D89CA7}"/>
              </a:ext>
            </a:extLst>
          </p:cNvPr>
          <p:cNvSpPr txBox="1"/>
          <p:nvPr/>
        </p:nvSpPr>
        <p:spPr>
          <a:xfrm>
            <a:off x="5550898" y="3569701"/>
            <a:ext cx="934251" cy="3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rgbClr val="00A0DE"/>
                </a:solidFill>
                <a:latin typeface="Avenir Medium" panose="02000503020000020003"/>
              </a:rPr>
              <a:t>Dev 1</a:t>
            </a:r>
          </a:p>
        </p:txBody>
      </p:sp>
      <p:cxnSp>
        <p:nvCxnSpPr>
          <p:cNvPr id="54" name="Straight Arrow Connector 6">
            <a:extLst>
              <a:ext uri="{FF2B5EF4-FFF2-40B4-BE49-F238E27FC236}">
                <a16:creationId xmlns:a16="http://schemas.microsoft.com/office/drawing/2014/main" id="{FA51E638-7DC8-4B52-9B36-F772DC845514}"/>
              </a:ext>
            </a:extLst>
          </p:cNvPr>
          <p:cNvCxnSpPr>
            <a:cxnSpLocks/>
          </p:cNvCxnSpPr>
          <p:nvPr/>
        </p:nvCxnSpPr>
        <p:spPr>
          <a:xfrm flipV="1">
            <a:off x="5841820" y="3938057"/>
            <a:ext cx="987310" cy="28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7">
            <a:extLst>
              <a:ext uri="{FF2B5EF4-FFF2-40B4-BE49-F238E27FC236}">
                <a16:creationId xmlns:a16="http://schemas.microsoft.com/office/drawing/2014/main" id="{F491EFE1-8680-4E33-BF75-2A20C2581097}"/>
              </a:ext>
            </a:extLst>
          </p:cNvPr>
          <p:cNvCxnSpPr>
            <a:cxnSpLocks/>
          </p:cNvCxnSpPr>
          <p:nvPr/>
        </p:nvCxnSpPr>
        <p:spPr>
          <a:xfrm flipV="1">
            <a:off x="5810131" y="3910230"/>
            <a:ext cx="171781" cy="25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18">
            <a:extLst>
              <a:ext uri="{FF2B5EF4-FFF2-40B4-BE49-F238E27FC236}">
                <a16:creationId xmlns:a16="http://schemas.microsoft.com/office/drawing/2014/main" id="{4EA920DC-DC12-4562-8D33-0DC0D744B7CB}"/>
              </a:ext>
            </a:extLst>
          </p:cNvPr>
          <p:cNvSpPr txBox="1"/>
          <p:nvPr/>
        </p:nvSpPr>
        <p:spPr>
          <a:xfrm rot="20833207">
            <a:off x="3542103" y="3400226"/>
            <a:ext cx="1758995" cy="3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>
                <a:latin typeface="Avenir Medium" panose="02000503020000020003"/>
              </a:rPr>
              <a:t>“above polar”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7321AA85-26F4-4934-BAB6-7B742C15888E}"/>
              </a:ext>
            </a:extLst>
          </p:cNvPr>
          <p:cNvSpPr txBox="1"/>
          <p:nvPr/>
        </p:nvSpPr>
        <p:spPr>
          <a:xfrm rot="20833207">
            <a:off x="5839201" y="5125102"/>
            <a:ext cx="1758995" cy="30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>
                <a:latin typeface="Avenir Medium" panose="02000503020000020003"/>
              </a:rPr>
              <a:t>“below polar”</a:t>
            </a:r>
          </a:p>
        </p:txBody>
      </p:sp>
    </p:spTree>
    <p:extLst>
      <p:ext uri="{BB962C8B-B14F-4D97-AF65-F5344CB8AC3E}">
        <p14:creationId xmlns:p14="http://schemas.microsoft.com/office/powerpoint/2010/main" val="8486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2FCA4BD-B9A2-439F-B666-D985AE3A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 </a:t>
            </a:r>
            <a:r>
              <a:rPr lang="de-DE" dirty="0" err="1"/>
              <a:t>wing</a:t>
            </a:r>
            <a:r>
              <a:rPr lang="de-DE" dirty="0"/>
              <a:t> Polar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C4C47D7-4768-4B95-AA88-404573B8C3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36" name="Group 5">
            <a:extLst>
              <a:ext uri="{FF2B5EF4-FFF2-40B4-BE49-F238E27FC236}">
                <a16:creationId xmlns:a16="http://schemas.microsoft.com/office/drawing/2014/main" id="{6A014812-8592-471C-ADC2-21B5096164C2}"/>
              </a:ext>
            </a:extLst>
          </p:cNvPr>
          <p:cNvGrpSpPr/>
          <p:nvPr/>
        </p:nvGrpSpPr>
        <p:grpSpPr>
          <a:xfrm>
            <a:off x="2164659" y="1750940"/>
            <a:ext cx="7862682" cy="4588731"/>
            <a:chOff x="2575999" y="2098307"/>
            <a:chExt cx="5548222" cy="2929652"/>
          </a:xfrm>
        </p:grpSpPr>
        <p:cxnSp>
          <p:nvCxnSpPr>
            <p:cNvPr id="43" name="Straight Arrow Connector 12">
              <a:extLst>
                <a:ext uri="{FF2B5EF4-FFF2-40B4-BE49-F238E27FC236}">
                  <a16:creationId xmlns:a16="http://schemas.microsoft.com/office/drawing/2014/main" id="{DFC11CC0-4EA3-4549-A14B-1B4C7BEC3D33}"/>
                </a:ext>
              </a:extLst>
            </p:cNvPr>
            <p:cNvCxnSpPr/>
            <p:nvPr/>
          </p:nvCxnSpPr>
          <p:spPr>
            <a:xfrm flipV="1">
              <a:off x="2945331" y="2098307"/>
              <a:ext cx="0" cy="2560320"/>
            </a:xfrm>
            <a:prstGeom prst="straightConnector1">
              <a:avLst/>
            </a:prstGeom>
            <a:ln>
              <a:solidFill>
                <a:srgbClr val="00A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13">
              <a:extLst>
                <a:ext uri="{FF2B5EF4-FFF2-40B4-BE49-F238E27FC236}">
                  <a16:creationId xmlns:a16="http://schemas.microsoft.com/office/drawing/2014/main" id="{59FF3FD5-CE4B-4861-832D-3493563D8208}"/>
                </a:ext>
              </a:extLst>
            </p:cNvPr>
            <p:cNvCxnSpPr/>
            <p:nvPr/>
          </p:nvCxnSpPr>
          <p:spPr>
            <a:xfrm>
              <a:off x="2945331" y="4658627"/>
              <a:ext cx="4985886" cy="0"/>
            </a:xfrm>
            <a:prstGeom prst="straightConnector1">
              <a:avLst/>
            </a:prstGeom>
            <a:ln>
              <a:solidFill>
                <a:srgbClr val="00A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CA1C8A3F-BA82-4452-B266-32E3EC74B173}"/>
                </a:ext>
              </a:extLst>
            </p:cNvPr>
            <p:cNvSpPr txBox="1"/>
            <p:nvPr/>
          </p:nvSpPr>
          <p:spPr>
            <a:xfrm rot="16200000">
              <a:off x="2014711" y="3181609"/>
              <a:ext cx="1491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Avenir Medium" panose="02000503020000020003"/>
                </a:rPr>
                <a:t>Total DF</a:t>
              </a:r>
            </a:p>
          </p:txBody>
        </p:sp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3C4030A8-EBFC-4A8D-8446-9FE9DFC8ADD3}"/>
                </a:ext>
              </a:extLst>
            </p:cNvPr>
            <p:cNvSpPr txBox="1"/>
            <p:nvPr/>
          </p:nvSpPr>
          <p:spPr>
            <a:xfrm>
              <a:off x="4692320" y="4658627"/>
              <a:ext cx="1491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Avenir Medium" panose="02000503020000020003"/>
                </a:rPr>
                <a:t>AeroBal</a:t>
              </a:r>
            </a:p>
          </p:txBody>
        </p:sp>
        <p:sp>
          <p:nvSpPr>
            <p:cNvPr id="47" name="Freeform: Shape 16">
              <a:extLst>
                <a:ext uri="{FF2B5EF4-FFF2-40B4-BE49-F238E27FC236}">
                  <a16:creationId xmlns:a16="http://schemas.microsoft.com/office/drawing/2014/main" id="{54CC2D1F-0175-4A52-90BD-05A4E7D1EC7E}"/>
                </a:ext>
              </a:extLst>
            </p:cNvPr>
            <p:cNvSpPr/>
            <p:nvPr/>
          </p:nvSpPr>
          <p:spPr>
            <a:xfrm>
              <a:off x="3869356" y="2483318"/>
              <a:ext cx="3012707" cy="1482290"/>
            </a:xfrm>
            <a:custGeom>
              <a:avLst/>
              <a:gdLst>
                <a:gd name="connsiteX0" fmla="*/ 0 w 3012707"/>
                <a:gd name="connsiteY0" fmla="*/ 1482290 h 1482290"/>
                <a:gd name="connsiteX1" fmla="*/ 1174282 w 3012707"/>
                <a:gd name="connsiteY1" fmla="*/ 558265 h 1482290"/>
                <a:gd name="connsiteX2" fmla="*/ 3012707 w 3012707"/>
                <a:gd name="connsiteY2" fmla="*/ 0 h 148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2707" h="1482290">
                  <a:moveTo>
                    <a:pt x="0" y="1482290"/>
                  </a:moveTo>
                  <a:cubicBezTo>
                    <a:pt x="336082" y="1143801"/>
                    <a:pt x="672164" y="805313"/>
                    <a:pt x="1174282" y="558265"/>
                  </a:cubicBezTo>
                  <a:cubicBezTo>
                    <a:pt x="1676400" y="311217"/>
                    <a:pt x="2344553" y="155608"/>
                    <a:pt x="3012707" y="0"/>
                  </a:cubicBezTo>
                </a:path>
              </a:pathLst>
            </a:custGeom>
            <a:noFill/>
            <a:ln w="19050">
              <a:solidFill>
                <a:srgbClr val="00A0DE"/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venir Medium" panose="02000503020000020003"/>
              </a:endParaRPr>
            </a:p>
          </p:txBody>
        </p:sp>
        <p:sp>
          <p:nvSpPr>
            <p:cNvPr id="48" name="Oval 17">
              <a:extLst>
                <a:ext uri="{FF2B5EF4-FFF2-40B4-BE49-F238E27FC236}">
                  <a16:creationId xmlns:a16="http://schemas.microsoft.com/office/drawing/2014/main" id="{8E98834A-BC67-463D-9D62-7ED5FADE8685}"/>
                </a:ext>
              </a:extLst>
            </p:cNvPr>
            <p:cNvSpPr/>
            <p:nvPr/>
          </p:nvSpPr>
          <p:spPr>
            <a:xfrm>
              <a:off x="5035220" y="2984299"/>
              <a:ext cx="86628" cy="86628"/>
            </a:xfrm>
            <a:prstGeom prst="ellipse">
              <a:avLst/>
            </a:prstGeom>
            <a:solidFill>
              <a:srgbClr val="00A0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Avenir Medium" panose="02000503020000020003"/>
              </a:endParaRPr>
            </a:p>
          </p:txBody>
        </p:sp>
        <p:sp>
          <p:nvSpPr>
            <p:cNvPr id="50" name="TextBox 19">
              <a:extLst>
                <a:ext uri="{FF2B5EF4-FFF2-40B4-BE49-F238E27FC236}">
                  <a16:creationId xmlns:a16="http://schemas.microsoft.com/office/drawing/2014/main" id="{B348D87E-1514-4261-A634-8D3036DD1A9E}"/>
                </a:ext>
              </a:extLst>
            </p:cNvPr>
            <p:cNvSpPr txBox="1"/>
            <p:nvPr/>
          </p:nvSpPr>
          <p:spPr>
            <a:xfrm>
              <a:off x="4375894" y="3108384"/>
              <a:ext cx="14919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i="1" dirty="0">
                  <a:latin typeface="Avenir Medium" panose="02000503020000020003"/>
                </a:rPr>
                <a:t>Mid FWF</a:t>
              </a:r>
            </a:p>
          </p:txBody>
        </p:sp>
        <p:sp>
          <p:nvSpPr>
            <p:cNvPr id="51" name="TextBox 20">
              <a:extLst>
                <a:ext uri="{FF2B5EF4-FFF2-40B4-BE49-F238E27FC236}">
                  <a16:creationId xmlns:a16="http://schemas.microsoft.com/office/drawing/2014/main" id="{A72732C3-163D-4277-9940-9B2D06EDC81D}"/>
                </a:ext>
              </a:extLst>
            </p:cNvPr>
            <p:cNvSpPr txBox="1"/>
            <p:nvPr/>
          </p:nvSpPr>
          <p:spPr>
            <a:xfrm>
              <a:off x="6251313" y="2518258"/>
              <a:ext cx="14919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i="1" dirty="0">
                  <a:latin typeface="Avenir Medium" panose="02000503020000020003"/>
                </a:rPr>
                <a:t>High FWF</a:t>
              </a:r>
            </a:p>
          </p:txBody>
        </p:sp>
        <p:sp>
          <p:nvSpPr>
            <p:cNvPr id="52" name="TextBox 21">
              <a:extLst>
                <a:ext uri="{FF2B5EF4-FFF2-40B4-BE49-F238E27FC236}">
                  <a16:creationId xmlns:a16="http://schemas.microsoft.com/office/drawing/2014/main" id="{3F1DE5F2-AE57-46EF-B1B4-79EB5620F503}"/>
                </a:ext>
              </a:extLst>
            </p:cNvPr>
            <p:cNvSpPr txBox="1"/>
            <p:nvPr/>
          </p:nvSpPr>
          <p:spPr>
            <a:xfrm>
              <a:off x="6632313" y="4657780"/>
              <a:ext cx="14919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latin typeface="Avenir Medium" panose="02000503020000020003"/>
                </a:rPr>
                <a:t>FWDs AB</a:t>
              </a:r>
            </a:p>
          </p:txBody>
        </p:sp>
        <p:sp>
          <p:nvSpPr>
            <p:cNvPr id="53" name="TextBox 22">
              <a:extLst>
                <a:ext uri="{FF2B5EF4-FFF2-40B4-BE49-F238E27FC236}">
                  <a16:creationId xmlns:a16="http://schemas.microsoft.com/office/drawing/2014/main" id="{B2B7A7C7-6B5A-447B-B60D-9A7450CE4A8C}"/>
                </a:ext>
              </a:extLst>
            </p:cNvPr>
            <p:cNvSpPr txBox="1"/>
            <p:nvPr/>
          </p:nvSpPr>
          <p:spPr>
            <a:xfrm>
              <a:off x="2575999" y="4657780"/>
              <a:ext cx="14919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latin typeface="Avenir Medium" panose="02000503020000020003"/>
                </a:rPr>
                <a:t>RWDs AB</a:t>
              </a:r>
            </a:p>
          </p:txBody>
        </p:sp>
      </p:grpSp>
      <p:cxnSp>
        <p:nvCxnSpPr>
          <p:cNvPr id="37" name="Straight Arrow Connector 6">
            <a:extLst>
              <a:ext uri="{FF2B5EF4-FFF2-40B4-BE49-F238E27FC236}">
                <a16:creationId xmlns:a16="http://schemas.microsoft.com/office/drawing/2014/main" id="{2B44692B-E828-4DFE-B4BF-EF4BD21BEFE3}"/>
              </a:ext>
            </a:extLst>
          </p:cNvPr>
          <p:cNvCxnSpPr>
            <a:cxnSpLocks/>
            <a:stCxn id="48" idx="6"/>
          </p:cNvCxnSpPr>
          <p:nvPr/>
        </p:nvCxnSpPr>
        <p:spPr>
          <a:xfrm flipV="1">
            <a:off x="5772518" y="2821075"/>
            <a:ext cx="1186719" cy="3854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7">
            <a:extLst>
              <a:ext uri="{FF2B5EF4-FFF2-40B4-BE49-F238E27FC236}">
                <a16:creationId xmlns:a16="http://schemas.microsoft.com/office/drawing/2014/main" id="{D9EF7A82-A1A3-4AF6-9553-8296E448FFC1}"/>
              </a:ext>
            </a:extLst>
          </p:cNvPr>
          <p:cNvCxnSpPr>
            <a:cxnSpLocks/>
            <a:stCxn id="48" idx="7"/>
          </p:cNvCxnSpPr>
          <p:nvPr/>
        </p:nvCxnSpPr>
        <p:spPr>
          <a:xfrm flipV="1">
            <a:off x="5754540" y="2818473"/>
            <a:ext cx="206476" cy="3400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8">
            <a:extLst>
              <a:ext uri="{FF2B5EF4-FFF2-40B4-BE49-F238E27FC236}">
                <a16:creationId xmlns:a16="http://schemas.microsoft.com/office/drawing/2014/main" id="{59C38C7C-2493-48E5-973F-0F4338FE7585}"/>
              </a:ext>
            </a:extLst>
          </p:cNvPr>
          <p:cNvSpPr/>
          <p:nvPr/>
        </p:nvSpPr>
        <p:spPr>
          <a:xfrm>
            <a:off x="4838492" y="2620315"/>
            <a:ext cx="122765" cy="135686"/>
          </a:xfrm>
          <a:prstGeom prst="ellipse">
            <a:avLst/>
          </a:prstGeom>
          <a:solidFill>
            <a:srgbClr val="00A0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venir Medium" panose="02000503020000020003"/>
            </a:endParaRPr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38E18762-A1D5-4C81-9CC1-6F4AF591926C}"/>
              </a:ext>
            </a:extLst>
          </p:cNvPr>
          <p:cNvSpPr/>
          <p:nvPr/>
        </p:nvSpPr>
        <p:spPr>
          <a:xfrm>
            <a:off x="3997544" y="2353985"/>
            <a:ext cx="4269468" cy="2321719"/>
          </a:xfrm>
          <a:custGeom>
            <a:avLst/>
            <a:gdLst>
              <a:gd name="connsiteX0" fmla="*/ 0 w 3012707"/>
              <a:gd name="connsiteY0" fmla="*/ 1482290 h 1482290"/>
              <a:gd name="connsiteX1" fmla="*/ 1174282 w 3012707"/>
              <a:gd name="connsiteY1" fmla="*/ 558265 h 1482290"/>
              <a:gd name="connsiteX2" fmla="*/ 3012707 w 3012707"/>
              <a:gd name="connsiteY2" fmla="*/ 0 h 148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2707" h="1482290">
                <a:moveTo>
                  <a:pt x="0" y="1482290"/>
                </a:moveTo>
                <a:cubicBezTo>
                  <a:pt x="336082" y="1143801"/>
                  <a:pt x="672164" y="805313"/>
                  <a:pt x="1174282" y="558265"/>
                </a:cubicBezTo>
                <a:cubicBezTo>
                  <a:pt x="1676400" y="311217"/>
                  <a:pt x="2344553" y="155608"/>
                  <a:pt x="3012707" y="0"/>
                </a:cubicBezTo>
              </a:path>
            </a:pathLst>
          </a:custGeom>
          <a:noFill/>
          <a:ln w="19050">
            <a:solidFill>
              <a:srgbClr val="00A0DE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venir Medium" panose="02000503020000020003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F2C41528-0B29-4D5A-9EAE-C41918DD24DF}"/>
              </a:ext>
            </a:extLst>
          </p:cNvPr>
          <p:cNvSpPr txBox="1"/>
          <p:nvPr/>
        </p:nvSpPr>
        <p:spPr>
          <a:xfrm>
            <a:off x="2851896" y="4747477"/>
            <a:ext cx="2114263" cy="40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>
                <a:latin typeface="Avenir Medium" panose="02000503020000020003"/>
              </a:rPr>
              <a:t>Low FWF</a:t>
            </a: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73DE1235-3A02-4785-B5B0-DCFA83D89CA7}"/>
              </a:ext>
            </a:extLst>
          </p:cNvPr>
          <p:cNvSpPr txBox="1"/>
          <p:nvPr/>
        </p:nvSpPr>
        <p:spPr>
          <a:xfrm>
            <a:off x="4319489" y="2354774"/>
            <a:ext cx="1122944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rgbClr val="00A0DE"/>
                </a:solidFill>
                <a:latin typeface="Avenir Medium" panose="02000503020000020003"/>
              </a:rPr>
              <a:t>Dev 3</a:t>
            </a:r>
          </a:p>
        </p:txBody>
      </p:sp>
      <p:cxnSp>
        <p:nvCxnSpPr>
          <p:cNvPr id="55" name="Straight Arrow Connector 7">
            <a:extLst>
              <a:ext uri="{FF2B5EF4-FFF2-40B4-BE49-F238E27FC236}">
                <a16:creationId xmlns:a16="http://schemas.microsoft.com/office/drawing/2014/main" id="{F491EFE1-8680-4E33-BF75-2A20C2581097}"/>
              </a:ext>
            </a:extLst>
          </p:cNvPr>
          <p:cNvCxnSpPr>
            <a:cxnSpLocks/>
          </p:cNvCxnSpPr>
          <p:nvPr/>
        </p:nvCxnSpPr>
        <p:spPr>
          <a:xfrm flipH="1" flipV="1">
            <a:off x="4980354" y="2754543"/>
            <a:ext cx="653194" cy="40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18">
            <a:extLst>
              <a:ext uri="{FF2B5EF4-FFF2-40B4-BE49-F238E27FC236}">
                <a16:creationId xmlns:a16="http://schemas.microsoft.com/office/drawing/2014/main" id="{4EA920DC-DC12-4562-8D33-0DC0D744B7CB}"/>
              </a:ext>
            </a:extLst>
          </p:cNvPr>
          <p:cNvSpPr txBox="1"/>
          <p:nvPr/>
        </p:nvSpPr>
        <p:spPr>
          <a:xfrm rot="20833207">
            <a:off x="3026288" y="2106625"/>
            <a:ext cx="2114263" cy="40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>
                <a:latin typeface="Avenir Medium" panose="02000503020000020003"/>
              </a:rPr>
              <a:t>“above polar”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7321AA85-26F4-4934-BAB6-7B742C15888E}"/>
              </a:ext>
            </a:extLst>
          </p:cNvPr>
          <p:cNvSpPr txBox="1"/>
          <p:nvPr/>
        </p:nvSpPr>
        <p:spPr>
          <a:xfrm rot="20833207">
            <a:off x="5787335" y="4446952"/>
            <a:ext cx="2114263" cy="40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>
                <a:latin typeface="Avenir Medium" panose="02000503020000020003"/>
              </a:rPr>
              <a:t>“below polar”</a:t>
            </a:r>
          </a:p>
        </p:txBody>
      </p:sp>
      <p:sp>
        <p:nvSpPr>
          <p:cNvPr id="49" name="Freeform: Shape 54">
            <a:extLst>
              <a:ext uri="{FF2B5EF4-FFF2-40B4-BE49-F238E27FC236}">
                <a16:creationId xmlns:a16="http://schemas.microsoft.com/office/drawing/2014/main" id="{F33E749D-7E4B-4592-9947-86F6858EDB48}"/>
              </a:ext>
            </a:extLst>
          </p:cNvPr>
          <p:cNvSpPr/>
          <p:nvPr/>
        </p:nvSpPr>
        <p:spPr>
          <a:xfrm>
            <a:off x="3524622" y="2338624"/>
            <a:ext cx="4175138" cy="2062460"/>
          </a:xfrm>
          <a:custGeom>
            <a:avLst/>
            <a:gdLst>
              <a:gd name="connsiteX0" fmla="*/ 0 w 3012707"/>
              <a:gd name="connsiteY0" fmla="*/ 1482290 h 1482290"/>
              <a:gd name="connsiteX1" fmla="*/ 1174282 w 3012707"/>
              <a:gd name="connsiteY1" fmla="*/ 558265 h 1482290"/>
              <a:gd name="connsiteX2" fmla="*/ 3012707 w 3012707"/>
              <a:gd name="connsiteY2" fmla="*/ 0 h 1482290"/>
              <a:gd name="connsiteX0" fmla="*/ 0 w 3517532"/>
              <a:gd name="connsiteY0" fmla="*/ 977868 h 977868"/>
              <a:gd name="connsiteX1" fmla="*/ 1174282 w 3517532"/>
              <a:gd name="connsiteY1" fmla="*/ 53843 h 977868"/>
              <a:gd name="connsiteX2" fmla="*/ 3517532 w 3517532"/>
              <a:gd name="connsiteY2" fmla="*/ 343303 h 977868"/>
              <a:gd name="connsiteX0" fmla="*/ 0 w 3517532"/>
              <a:gd name="connsiteY0" fmla="*/ 1003269 h 1003269"/>
              <a:gd name="connsiteX1" fmla="*/ 1174282 w 3517532"/>
              <a:gd name="connsiteY1" fmla="*/ 79244 h 1003269"/>
              <a:gd name="connsiteX2" fmla="*/ 3517532 w 3517532"/>
              <a:gd name="connsiteY2" fmla="*/ 368704 h 1003269"/>
              <a:gd name="connsiteX0" fmla="*/ 0 w 3117482"/>
              <a:gd name="connsiteY0" fmla="*/ 1027715 h 1027715"/>
              <a:gd name="connsiteX1" fmla="*/ 1174282 w 3117482"/>
              <a:gd name="connsiteY1" fmla="*/ 103690 h 1027715"/>
              <a:gd name="connsiteX2" fmla="*/ 3117482 w 3117482"/>
              <a:gd name="connsiteY2" fmla="*/ 250275 h 102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7482" h="1027715">
                <a:moveTo>
                  <a:pt x="0" y="1027715"/>
                </a:moveTo>
                <a:cubicBezTo>
                  <a:pt x="336082" y="689226"/>
                  <a:pt x="672164" y="350738"/>
                  <a:pt x="1174282" y="103690"/>
                </a:cubicBezTo>
                <a:cubicBezTo>
                  <a:pt x="1676400" y="-143358"/>
                  <a:pt x="2611253" y="110608"/>
                  <a:pt x="3117482" y="250275"/>
                </a:cubicBezTo>
              </a:path>
            </a:pathLst>
          </a:custGeom>
          <a:noFill/>
          <a:ln w="19050">
            <a:solidFill>
              <a:srgbClr val="00A0DE"/>
            </a:solidFill>
            <a:prstDash val="sysDot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2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4" grpId="0"/>
      <p:bldP spid="4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EC02E37-CC34-4962-A277-8849F1F28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96" y="1655014"/>
            <a:ext cx="10177091" cy="134567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Different </a:t>
            </a:r>
            <a:r>
              <a:rPr lang="de-DE" dirty="0" err="1"/>
              <a:t>rear</a:t>
            </a:r>
            <a:r>
              <a:rPr lang="de-DE" dirty="0"/>
              <a:t> </a:t>
            </a:r>
            <a:r>
              <a:rPr lang="de-DE" dirty="0" err="1"/>
              <a:t>wings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drag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circuit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Development </a:t>
            </a:r>
            <a:r>
              <a:rPr lang="de-DE" dirty="0" err="1"/>
              <a:t>options</a:t>
            </a:r>
            <a:r>
              <a:rPr lang="de-DE" dirty="0"/>
              <a:t> (not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rear</a:t>
            </a:r>
            <a:r>
              <a:rPr lang="de-DE" dirty="0"/>
              <a:t> </a:t>
            </a:r>
            <a:r>
              <a:rPr lang="de-DE" dirty="0" err="1"/>
              <a:t>wings</a:t>
            </a:r>
            <a:r>
              <a:rPr lang="de-DE" dirty="0"/>
              <a:t>)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beat</a:t>
            </a:r>
            <a:r>
              <a:rPr lang="de-DE" dirty="0"/>
              <a:t> polar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an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benefit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5116E1D-17AC-4AF0-961A-50503FCD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Rear</a:t>
            </a:r>
            <a:r>
              <a:rPr lang="de-DE" dirty="0"/>
              <a:t> Wing Polar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063BE-E3A2-42A2-BF60-F4C68C664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0D454BFE-838F-4A4D-BB96-F5597D0C92B3}"/>
              </a:ext>
            </a:extLst>
          </p:cNvPr>
          <p:cNvGrpSpPr/>
          <p:nvPr/>
        </p:nvGrpSpPr>
        <p:grpSpPr>
          <a:xfrm>
            <a:off x="3288638" y="3607240"/>
            <a:ext cx="5669636" cy="2999871"/>
            <a:chOff x="2575999" y="2028088"/>
            <a:chExt cx="5669636" cy="2999871"/>
          </a:xfrm>
        </p:grpSpPr>
        <p:cxnSp>
          <p:nvCxnSpPr>
            <p:cNvPr id="13" name="Straight Arrow Connector 32">
              <a:extLst>
                <a:ext uri="{FF2B5EF4-FFF2-40B4-BE49-F238E27FC236}">
                  <a16:creationId xmlns:a16="http://schemas.microsoft.com/office/drawing/2014/main" id="{2E86B1D0-2CF9-44F5-85A7-DC5E22008EF8}"/>
                </a:ext>
              </a:extLst>
            </p:cNvPr>
            <p:cNvCxnSpPr/>
            <p:nvPr/>
          </p:nvCxnSpPr>
          <p:spPr>
            <a:xfrm flipV="1">
              <a:off x="2945331" y="2098307"/>
              <a:ext cx="0" cy="2560320"/>
            </a:xfrm>
            <a:prstGeom prst="straightConnector1">
              <a:avLst/>
            </a:prstGeom>
            <a:ln>
              <a:solidFill>
                <a:srgbClr val="00A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33">
              <a:extLst>
                <a:ext uri="{FF2B5EF4-FFF2-40B4-BE49-F238E27FC236}">
                  <a16:creationId xmlns:a16="http://schemas.microsoft.com/office/drawing/2014/main" id="{41E49FB1-45DB-4D9F-96FB-0D573AB0996D}"/>
                </a:ext>
              </a:extLst>
            </p:cNvPr>
            <p:cNvCxnSpPr/>
            <p:nvPr/>
          </p:nvCxnSpPr>
          <p:spPr>
            <a:xfrm>
              <a:off x="2945331" y="4658627"/>
              <a:ext cx="4985886" cy="0"/>
            </a:xfrm>
            <a:prstGeom prst="straightConnector1">
              <a:avLst/>
            </a:prstGeom>
            <a:ln>
              <a:solidFill>
                <a:srgbClr val="00A0D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34">
              <a:extLst>
                <a:ext uri="{FF2B5EF4-FFF2-40B4-BE49-F238E27FC236}">
                  <a16:creationId xmlns:a16="http://schemas.microsoft.com/office/drawing/2014/main" id="{37BF23A5-6803-498F-B572-319660B1A82F}"/>
                </a:ext>
              </a:extLst>
            </p:cNvPr>
            <p:cNvSpPr txBox="1"/>
            <p:nvPr/>
          </p:nvSpPr>
          <p:spPr>
            <a:xfrm rot="16200000">
              <a:off x="2014711" y="3181609"/>
              <a:ext cx="1491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Total DF</a:t>
              </a:r>
            </a:p>
          </p:txBody>
        </p:sp>
        <p:sp>
          <p:nvSpPr>
            <p:cNvPr id="16" name="TextBox 35">
              <a:extLst>
                <a:ext uri="{FF2B5EF4-FFF2-40B4-BE49-F238E27FC236}">
                  <a16:creationId xmlns:a16="http://schemas.microsoft.com/office/drawing/2014/main" id="{D7113D6B-CA7C-42EC-B235-0979E6987553}"/>
                </a:ext>
              </a:extLst>
            </p:cNvPr>
            <p:cNvSpPr txBox="1"/>
            <p:nvPr/>
          </p:nvSpPr>
          <p:spPr>
            <a:xfrm>
              <a:off x="4692320" y="4658627"/>
              <a:ext cx="1491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Drag</a:t>
              </a:r>
            </a:p>
          </p:txBody>
        </p:sp>
        <p:cxnSp>
          <p:nvCxnSpPr>
            <p:cNvPr id="17" name="Straight Connector 36">
              <a:extLst>
                <a:ext uri="{FF2B5EF4-FFF2-40B4-BE49-F238E27FC236}">
                  <a16:creationId xmlns:a16="http://schemas.microsoft.com/office/drawing/2014/main" id="{404918B5-E6EE-4D10-8107-A0558151A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2017" y="2344722"/>
              <a:ext cx="1319511" cy="394016"/>
            </a:xfrm>
            <a:prstGeom prst="line">
              <a:avLst/>
            </a:prstGeom>
            <a:ln w="19050">
              <a:solidFill>
                <a:srgbClr val="00A0DE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7">
              <a:extLst>
                <a:ext uri="{FF2B5EF4-FFF2-40B4-BE49-F238E27FC236}">
                  <a16:creationId xmlns:a16="http://schemas.microsoft.com/office/drawing/2014/main" id="{A777C1E4-A816-4757-8F56-28F2874B6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7412" y="3017965"/>
              <a:ext cx="1048405" cy="572796"/>
            </a:xfrm>
            <a:prstGeom prst="line">
              <a:avLst/>
            </a:prstGeom>
            <a:ln w="19050">
              <a:solidFill>
                <a:srgbClr val="00A0DE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8">
              <a:extLst>
                <a:ext uri="{FF2B5EF4-FFF2-40B4-BE49-F238E27FC236}">
                  <a16:creationId xmlns:a16="http://schemas.microsoft.com/office/drawing/2014/main" id="{F84E2ECD-C02E-4BD8-9F46-FFB50D2DF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4300" y="4048699"/>
              <a:ext cx="847725" cy="380426"/>
            </a:xfrm>
            <a:prstGeom prst="line">
              <a:avLst/>
            </a:prstGeom>
            <a:ln w="19050">
              <a:solidFill>
                <a:srgbClr val="00A0DE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458B6490-E65C-4C8B-86DA-4A70AFDA1736}"/>
                </a:ext>
              </a:extLst>
            </p:cNvPr>
            <p:cNvSpPr txBox="1"/>
            <p:nvPr/>
          </p:nvSpPr>
          <p:spPr>
            <a:xfrm>
              <a:off x="3327219" y="4158491"/>
              <a:ext cx="734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i="1" dirty="0"/>
                <a:t>Low DF</a:t>
              </a:r>
            </a:p>
          </p:txBody>
        </p:sp>
        <p:sp>
          <p:nvSpPr>
            <p:cNvPr id="21" name="TextBox 55">
              <a:extLst>
                <a:ext uri="{FF2B5EF4-FFF2-40B4-BE49-F238E27FC236}">
                  <a16:creationId xmlns:a16="http://schemas.microsoft.com/office/drawing/2014/main" id="{898592CE-A9F1-40F7-A702-E5784EAF53F5}"/>
                </a:ext>
              </a:extLst>
            </p:cNvPr>
            <p:cNvSpPr txBox="1"/>
            <p:nvPr/>
          </p:nvSpPr>
          <p:spPr>
            <a:xfrm>
              <a:off x="4171244" y="4076046"/>
              <a:ext cx="14919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i="1" dirty="0"/>
                <a:t>(Gurney)</a:t>
              </a:r>
            </a:p>
          </p:txBody>
        </p:sp>
        <p:sp>
          <p:nvSpPr>
            <p:cNvPr id="22" name="TextBox 56">
              <a:extLst>
                <a:ext uri="{FF2B5EF4-FFF2-40B4-BE49-F238E27FC236}">
                  <a16:creationId xmlns:a16="http://schemas.microsoft.com/office/drawing/2014/main" id="{253B352D-973B-468F-81F6-AC05A3C0A076}"/>
                </a:ext>
              </a:extLst>
            </p:cNvPr>
            <p:cNvSpPr txBox="1"/>
            <p:nvPr/>
          </p:nvSpPr>
          <p:spPr>
            <a:xfrm>
              <a:off x="4227959" y="3452932"/>
              <a:ext cx="8077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i="1" dirty="0"/>
                <a:t>Mid DF</a:t>
              </a:r>
            </a:p>
          </p:txBody>
        </p:sp>
        <p:sp>
          <p:nvSpPr>
            <p:cNvPr id="23" name="TextBox 57">
              <a:extLst>
                <a:ext uri="{FF2B5EF4-FFF2-40B4-BE49-F238E27FC236}">
                  <a16:creationId xmlns:a16="http://schemas.microsoft.com/office/drawing/2014/main" id="{A1442D06-AA72-456B-BA0A-D596A0385613}"/>
                </a:ext>
              </a:extLst>
            </p:cNvPr>
            <p:cNvSpPr txBox="1"/>
            <p:nvPr/>
          </p:nvSpPr>
          <p:spPr>
            <a:xfrm>
              <a:off x="5916076" y="3017964"/>
              <a:ext cx="8656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i="1" dirty="0"/>
                <a:t>(Gurney)</a:t>
              </a:r>
            </a:p>
          </p:txBody>
        </p:sp>
        <p:sp>
          <p:nvSpPr>
            <p:cNvPr id="24" name="TextBox 58">
              <a:extLst>
                <a:ext uri="{FF2B5EF4-FFF2-40B4-BE49-F238E27FC236}">
                  <a16:creationId xmlns:a16="http://schemas.microsoft.com/office/drawing/2014/main" id="{F62C0669-D5CC-4484-AE5B-A5443E5E3F84}"/>
                </a:ext>
              </a:extLst>
            </p:cNvPr>
            <p:cNvSpPr txBox="1"/>
            <p:nvPr/>
          </p:nvSpPr>
          <p:spPr>
            <a:xfrm>
              <a:off x="5560224" y="2428556"/>
              <a:ext cx="851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i="1" dirty="0"/>
                <a:t>High DF</a:t>
              </a:r>
            </a:p>
          </p:txBody>
        </p:sp>
        <p:sp>
          <p:nvSpPr>
            <p:cNvPr id="25" name="TextBox 59">
              <a:extLst>
                <a:ext uri="{FF2B5EF4-FFF2-40B4-BE49-F238E27FC236}">
                  <a16:creationId xmlns:a16="http://schemas.microsoft.com/office/drawing/2014/main" id="{B952388A-084D-450C-946E-770E32DC5D05}"/>
                </a:ext>
              </a:extLst>
            </p:cNvPr>
            <p:cNvSpPr txBox="1"/>
            <p:nvPr/>
          </p:nvSpPr>
          <p:spPr>
            <a:xfrm>
              <a:off x="6753727" y="2028088"/>
              <a:ext cx="14919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i="1" dirty="0"/>
                <a:t>(Gurney)</a:t>
              </a:r>
            </a:p>
          </p:txBody>
        </p:sp>
      </p:grpSp>
      <p:cxnSp>
        <p:nvCxnSpPr>
          <p:cNvPr id="7" name="Straight Arrow Connector 26">
            <a:extLst>
              <a:ext uri="{FF2B5EF4-FFF2-40B4-BE49-F238E27FC236}">
                <a16:creationId xmlns:a16="http://schemas.microsoft.com/office/drawing/2014/main" id="{0563047C-67EA-4E79-95DE-64A933E21F3E}"/>
              </a:ext>
            </a:extLst>
          </p:cNvPr>
          <p:cNvCxnSpPr>
            <a:cxnSpLocks/>
          </p:cNvCxnSpPr>
          <p:nvPr/>
        </p:nvCxnSpPr>
        <p:spPr>
          <a:xfrm flipV="1">
            <a:off x="5742064" y="4789973"/>
            <a:ext cx="116649" cy="316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27">
            <a:extLst>
              <a:ext uri="{FF2B5EF4-FFF2-40B4-BE49-F238E27FC236}">
                <a16:creationId xmlns:a16="http://schemas.microsoft.com/office/drawing/2014/main" id="{C6CFF625-DFFA-478E-A75A-1273280A854B}"/>
              </a:ext>
            </a:extLst>
          </p:cNvPr>
          <p:cNvSpPr/>
          <p:nvPr/>
        </p:nvSpPr>
        <p:spPr>
          <a:xfrm>
            <a:off x="5840654" y="4699945"/>
            <a:ext cx="86628" cy="86628"/>
          </a:xfrm>
          <a:prstGeom prst="ellipse">
            <a:avLst/>
          </a:prstGeom>
          <a:solidFill>
            <a:srgbClr val="00A0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433A3987-3820-4445-97F7-A36D0440EB6A}"/>
              </a:ext>
            </a:extLst>
          </p:cNvPr>
          <p:cNvSpPr txBox="1"/>
          <p:nvPr/>
        </p:nvSpPr>
        <p:spPr>
          <a:xfrm>
            <a:off x="5508254" y="4484391"/>
            <a:ext cx="792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rgbClr val="00A0DE"/>
                </a:solidFill>
                <a:latin typeface="Avenir Medium" panose="02000503020000020003"/>
              </a:rPr>
              <a:t>Dev 1</a:t>
            </a:r>
          </a:p>
        </p:txBody>
      </p: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B6CDC7EC-6434-4467-B8D2-CA3F7CAC3B52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5748338" y="5020004"/>
            <a:ext cx="800692" cy="17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30">
            <a:extLst>
              <a:ext uri="{FF2B5EF4-FFF2-40B4-BE49-F238E27FC236}">
                <a16:creationId xmlns:a16="http://schemas.microsoft.com/office/drawing/2014/main" id="{1849E86D-CE8B-4FC3-9665-496875C1D185}"/>
              </a:ext>
            </a:extLst>
          </p:cNvPr>
          <p:cNvSpPr/>
          <p:nvPr/>
        </p:nvSpPr>
        <p:spPr>
          <a:xfrm>
            <a:off x="6536344" y="4946062"/>
            <a:ext cx="86628" cy="86628"/>
          </a:xfrm>
          <a:prstGeom prst="ellipse">
            <a:avLst/>
          </a:prstGeom>
          <a:solidFill>
            <a:srgbClr val="00A0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2CF1E804-2670-4691-BDFA-82641674A3E8}"/>
              </a:ext>
            </a:extLst>
          </p:cNvPr>
          <p:cNvSpPr txBox="1"/>
          <p:nvPr/>
        </p:nvSpPr>
        <p:spPr>
          <a:xfrm>
            <a:off x="6262426" y="5033453"/>
            <a:ext cx="792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rgbClr val="00A0DE"/>
                </a:solidFill>
                <a:latin typeface="Avenir Medium" panose="02000503020000020003"/>
              </a:rPr>
              <a:t>Dev 2</a:t>
            </a:r>
          </a:p>
        </p:txBody>
      </p:sp>
    </p:spTree>
    <p:extLst>
      <p:ext uri="{BB962C8B-B14F-4D97-AF65-F5344CB8AC3E}">
        <p14:creationId xmlns:p14="http://schemas.microsoft.com/office/powerpoint/2010/main" val="258364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22EE600-716E-49CF-9590-E864EC96B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97" y="1655014"/>
            <a:ext cx="5166600" cy="435133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Balance and </a:t>
            </a:r>
            <a:r>
              <a:rPr lang="de-DE" dirty="0" err="1"/>
              <a:t>aerodynamic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in </a:t>
            </a:r>
            <a:r>
              <a:rPr lang="de-DE" dirty="0" err="1"/>
              <a:t>development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Approximate</a:t>
            </a:r>
            <a:r>
              <a:rPr lang="de-DE" dirty="0"/>
              <a:t> linear </a:t>
            </a:r>
            <a:r>
              <a:rPr lang="de-DE" dirty="0" err="1"/>
              <a:t>downforce</a:t>
            </a:r>
            <a:r>
              <a:rPr lang="de-DE" dirty="0"/>
              <a:t>/</a:t>
            </a:r>
            <a:r>
              <a:rPr lang="de-DE" dirty="0" err="1"/>
              <a:t>balance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FW polar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Approximate</a:t>
            </a:r>
            <a:r>
              <a:rPr lang="de-DE" dirty="0"/>
              <a:t> linear </a:t>
            </a:r>
            <a:r>
              <a:rPr lang="de-DE" dirty="0" err="1"/>
              <a:t>downforce</a:t>
            </a:r>
            <a:r>
              <a:rPr lang="de-DE" dirty="0"/>
              <a:t>/</a:t>
            </a:r>
            <a:r>
              <a:rPr lang="de-DE" dirty="0" err="1"/>
              <a:t>drag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RW polar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Calculate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dirty="0" err="1">
                <a:sym typeface="Wingdings" panose="05000000000000000000" pitchFamily="2" charset="2"/>
              </a:rPr>
              <a:t>headline</a:t>
            </a:r>
            <a:r>
              <a:rPr lang="de-DE" dirty="0">
                <a:sym typeface="Wingdings" panose="05000000000000000000" pitchFamily="2" charset="2"/>
              </a:rPr>
              <a:t>“ </a:t>
            </a:r>
            <a:r>
              <a:rPr lang="de-DE" dirty="0" err="1">
                <a:sym typeface="Wingdings" panose="05000000000000000000" pitchFamily="2" charset="2"/>
              </a:rPr>
              <a:t>number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total </a:t>
            </a:r>
            <a:r>
              <a:rPr lang="de-DE" dirty="0" err="1">
                <a:sym typeface="Wingdings" panose="05000000000000000000" pitchFamily="2" charset="2"/>
              </a:rPr>
              <a:t>downforce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ratios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get</a:t>
            </a:r>
            <a:r>
              <a:rPr lang="de-DE" dirty="0">
                <a:sym typeface="Wingdings" panose="05000000000000000000" pitchFamily="2" charset="2"/>
              </a:rPr>
              <a:t> an </a:t>
            </a:r>
            <a:r>
              <a:rPr lang="de-DE" dirty="0" err="1">
                <a:sym typeface="Wingdings" panose="05000000000000000000" pitchFamily="2" charset="2"/>
              </a:rPr>
              <a:t>overall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indicates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performance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benefit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3A02EA2-E069-4998-B771-0F71F345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Rebalancing</a:t>
            </a:r>
            <a:r>
              <a:rPr lang="de-DE" dirty="0"/>
              <a:t> and </a:t>
            </a:r>
            <a:r>
              <a:rPr lang="de-DE" dirty="0" err="1"/>
              <a:t>Redragging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F62DC3-3830-4775-A7D8-F807E91584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40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95D5637-339A-48AC-90DE-A50A125F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latin typeface="Avenir Medium" panose="02000503020000020003"/>
              </a:rPr>
              <a:t>How to improve your development process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2DFC5A-F00D-48BA-985A-3230830B1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67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4CF2F-1E34-47FD-BF52-41888BB2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Statement: </a:t>
            </a:r>
            <a:r>
              <a:rPr lang="en-GB" b="1" i="1" dirty="0"/>
              <a:t>“Most Formula Student cars lack a comprehensive flow field concept.”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Analyse your current concept: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could I improve onset </a:t>
            </a:r>
            <a:r>
              <a:rPr lang="en-GB" dirty="0" err="1"/>
              <a:t>CpT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&amp; Concept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390A2-1749-4AFE-9829-8DFCB7C8B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3A5476-8313-47B7-9F1A-3709B548A3F0}"/>
              </a:ext>
            </a:extLst>
          </p:cNvPr>
          <p:cNvGrpSpPr/>
          <p:nvPr/>
        </p:nvGrpSpPr>
        <p:grpSpPr>
          <a:xfrm>
            <a:off x="5405742" y="2230482"/>
            <a:ext cx="6413241" cy="3775869"/>
            <a:chOff x="5405742" y="2230482"/>
            <a:chExt cx="6413241" cy="37758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AA3DA-74ED-408E-B473-4D86B560A7BE}"/>
                </a:ext>
              </a:extLst>
            </p:cNvPr>
            <p:cNvGrpSpPr/>
            <p:nvPr/>
          </p:nvGrpSpPr>
          <p:grpSpPr>
            <a:xfrm>
              <a:off x="5405742" y="2230482"/>
              <a:ext cx="6413241" cy="3775869"/>
              <a:chOff x="5405742" y="2230482"/>
              <a:chExt cx="6413241" cy="3775869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18B8E569-34B1-4721-8BA5-29EEB8515ED9}"/>
                  </a:ext>
                </a:extLst>
              </p:cNvPr>
              <p:cNvGrpSpPr/>
              <p:nvPr/>
            </p:nvGrpSpPr>
            <p:grpSpPr>
              <a:xfrm>
                <a:off x="5405743" y="2230482"/>
                <a:ext cx="6413240" cy="3775869"/>
                <a:chOff x="6365550" y="2230483"/>
                <a:chExt cx="5689600" cy="3200400"/>
              </a:xfrm>
            </p:grpSpPr>
            <p:pic>
              <p:nvPicPr>
                <p:cNvPr id="3" name="Grafik 2">
                  <a:extLst>
                    <a:ext uri="{FF2B5EF4-FFF2-40B4-BE49-F238E27FC236}">
                      <a16:creationId xmlns:a16="http://schemas.microsoft.com/office/drawing/2014/main" id="{D3053675-9234-4A79-96DA-51FE3C2717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r="1"/>
                <a:stretch/>
              </p:blipFill>
              <p:spPr>
                <a:xfrm>
                  <a:off x="6365550" y="2230483"/>
                  <a:ext cx="5689600" cy="3200400"/>
                </a:xfrm>
                <a:prstGeom prst="rect">
                  <a:avLst/>
                </a:prstGeom>
              </p:spPr>
            </p:pic>
            <p:sp>
              <p:nvSpPr>
                <p:cNvPr id="4" name="Pfeil: nach links 3">
                  <a:extLst>
                    <a:ext uri="{FF2B5EF4-FFF2-40B4-BE49-F238E27FC236}">
                      <a16:creationId xmlns:a16="http://schemas.microsoft.com/office/drawing/2014/main" id="{AE05216C-60A8-402A-96C5-B94F4F96CDA7}"/>
                    </a:ext>
                  </a:extLst>
                </p:cNvPr>
                <p:cNvSpPr/>
                <p:nvPr/>
              </p:nvSpPr>
              <p:spPr>
                <a:xfrm rot="19690887">
                  <a:off x="7936753" y="3500667"/>
                  <a:ext cx="466531" cy="265922"/>
                </a:xfrm>
                <a:prstGeom prst="leftArrow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Pfeil: nach links 8">
                  <a:extLst>
                    <a:ext uri="{FF2B5EF4-FFF2-40B4-BE49-F238E27FC236}">
                      <a16:creationId xmlns:a16="http://schemas.microsoft.com/office/drawing/2014/main" id="{30485E88-B41C-497E-B27B-BF278316BB35}"/>
                    </a:ext>
                  </a:extLst>
                </p:cNvPr>
                <p:cNvSpPr/>
                <p:nvPr/>
              </p:nvSpPr>
              <p:spPr>
                <a:xfrm rot="12478731">
                  <a:off x="9978502" y="3509776"/>
                  <a:ext cx="466531" cy="265922"/>
                </a:xfrm>
                <a:prstGeom prst="leftArrow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Pfeil: nach links 9">
                  <a:extLst>
                    <a:ext uri="{FF2B5EF4-FFF2-40B4-BE49-F238E27FC236}">
                      <a16:creationId xmlns:a16="http://schemas.microsoft.com/office/drawing/2014/main" id="{0ABB7054-0BB0-4261-BE91-ACA3F38DAD7D}"/>
                    </a:ext>
                  </a:extLst>
                </p:cNvPr>
                <p:cNvSpPr/>
                <p:nvPr/>
              </p:nvSpPr>
              <p:spPr>
                <a:xfrm rot="16200000">
                  <a:off x="8490674" y="3186535"/>
                  <a:ext cx="466531" cy="265922"/>
                </a:xfrm>
                <a:prstGeom prst="leftArrow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" name="Pfeil: nach links 10">
                  <a:extLst>
                    <a:ext uri="{FF2B5EF4-FFF2-40B4-BE49-F238E27FC236}">
                      <a16:creationId xmlns:a16="http://schemas.microsoft.com/office/drawing/2014/main" id="{5308A0A4-7E16-413B-9F98-9FFEE1F3BF62}"/>
                    </a:ext>
                  </a:extLst>
                </p:cNvPr>
                <p:cNvSpPr/>
                <p:nvPr/>
              </p:nvSpPr>
              <p:spPr>
                <a:xfrm rot="16200000">
                  <a:off x="9450627" y="3186534"/>
                  <a:ext cx="466531" cy="265922"/>
                </a:xfrm>
                <a:prstGeom prst="leftArrow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EEDC74A-1F77-4A31-960A-6E063A53AE35}"/>
                  </a:ext>
                </a:extLst>
              </p:cNvPr>
              <p:cNvSpPr/>
              <p:nvPr/>
            </p:nvSpPr>
            <p:spPr>
              <a:xfrm>
                <a:off x="5405742" y="5742516"/>
                <a:ext cx="2457825" cy="263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F8B657-941B-4505-97A9-7088D8071378}"/>
                </a:ext>
              </a:extLst>
            </p:cNvPr>
            <p:cNvSpPr/>
            <p:nvPr/>
          </p:nvSpPr>
          <p:spPr>
            <a:xfrm>
              <a:off x="5474154" y="2698296"/>
              <a:ext cx="902153" cy="1144361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3110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41A6D6-AA4A-4909-B33B-6D55E3D3980E}"/>
              </a:ext>
            </a:extLst>
          </p:cNvPr>
          <p:cNvGrpSpPr/>
          <p:nvPr/>
        </p:nvGrpSpPr>
        <p:grpSpPr>
          <a:xfrm>
            <a:off x="5230678" y="2230482"/>
            <a:ext cx="6588305" cy="3775869"/>
            <a:chOff x="5230678" y="2230482"/>
            <a:chExt cx="6588305" cy="377586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ACF302F-F0E6-4432-B34A-7C3682676521}"/>
                </a:ext>
              </a:extLst>
            </p:cNvPr>
            <p:cNvGrpSpPr/>
            <p:nvPr/>
          </p:nvGrpSpPr>
          <p:grpSpPr>
            <a:xfrm>
              <a:off x="5230678" y="2230482"/>
              <a:ext cx="6588305" cy="3775869"/>
              <a:chOff x="5230678" y="2230482"/>
              <a:chExt cx="6588305" cy="3775869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03A93B5B-B379-4357-B703-A053E92F30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25" r="2186"/>
              <a:stretch/>
            </p:blipFill>
            <p:spPr>
              <a:xfrm>
                <a:off x="5230678" y="2230482"/>
                <a:ext cx="6588305" cy="3775869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08000C9-1A19-43C8-94B4-68CA1D479C8C}"/>
                  </a:ext>
                </a:extLst>
              </p:cNvPr>
              <p:cNvSpPr/>
              <p:nvPr/>
            </p:nvSpPr>
            <p:spPr>
              <a:xfrm>
                <a:off x="5256440" y="5742516"/>
                <a:ext cx="2563585" cy="263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D9F214-C53E-41DC-A1F8-851CF750489E}"/>
                </a:ext>
              </a:extLst>
            </p:cNvPr>
            <p:cNvSpPr/>
            <p:nvPr/>
          </p:nvSpPr>
          <p:spPr>
            <a:xfrm>
              <a:off x="5326588" y="2676524"/>
              <a:ext cx="1011619" cy="1144361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4CF2F-1E34-47FD-BF52-41888BB2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Statement: </a:t>
            </a:r>
            <a:r>
              <a:rPr lang="en-GB" b="1" i="1" dirty="0"/>
              <a:t>“Most Formula Student cars lack a comprehensive flow field concept.”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Analyse your current concept: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could I improve onset </a:t>
            </a:r>
            <a:r>
              <a:rPr lang="en-GB" dirty="0" err="1"/>
              <a:t>CpT</a:t>
            </a:r>
            <a:endParaRPr lang="en-GB" dirty="0"/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How is the wheel wake management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&amp; Concept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390A2-1749-4AFE-9829-8DFCB7C8B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2696838-5966-4C1F-BCDE-A8413880F9A4}"/>
              </a:ext>
            </a:extLst>
          </p:cNvPr>
          <p:cNvSpPr/>
          <p:nvPr/>
        </p:nvSpPr>
        <p:spPr>
          <a:xfrm>
            <a:off x="7072604" y="5287347"/>
            <a:ext cx="572278" cy="40257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381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CE8ADE4-5BCB-4F6D-B005-0BBBE818CBC3}"/>
              </a:ext>
            </a:extLst>
          </p:cNvPr>
          <p:cNvSpPr/>
          <p:nvPr/>
        </p:nvSpPr>
        <p:spPr>
          <a:xfrm>
            <a:off x="9635412" y="5287346"/>
            <a:ext cx="572278" cy="40257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381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gebogen 16">
            <a:extLst>
              <a:ext uri="{FF2B5EF4-FFF2-40B4-BE49-F238E27FC236}">
                <a16:creationId xmlns:a16="http://schemas.microsoft.com/office/drawing/2014/main" id="{AD0FB41F-3756-4ABA-A878-B492141FC54D}"/>
              </a:ext>
            </a:extLst>
          </p:cNvPr>
          <p:cNvSpPr/>
          <p:nvPr/>
        </p:nvSpPr>
        <p:spPr>
          <a:xfrm rot="18528072">
            <a:off x="6622604" y="4291001"/>
            <a:ext cx="900000" cy="900000"/>
          </a:xfrm>
          <a:prstGeom prst="circularArrow">
            <a:avLst>
              <a:gd name="adj1" fmla="val 12500"/>
              <a:gd name="adj2" fmla="val 1025578"/>
              <a:gd name="adj3" fmla="val 20457681"/>
              <a:gd name="adj4" fmla="val 8698176"/>
              <a:gd name="adj5" fmla="val 12500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Pfeil: gebogen 17">
            <a:extLst>
              <a:ext uri="{FF2B5EF4-FFF2-40B4-BE49-F238E27FC236}">
                <a16:creationId xmlns:a16="http://schemas.microsoft.com/office/drawing/2014/main" id="{BF60021D-BDB3-456A-B662-4AC1960A5CBF}"/>
              </a:ext>
            </a:extLst>
          </p:cNvPr>
          <p:cNvSpPr/>
          <p:nvPr/>
        </p:nvSpPr>
        <p:spPr>
          <a:xfrm rot="3130129" flipH="1">
            <a:off x="9811261" y="4315188"/>
            <a:ext cx="928821" cy="900000"/>
          </a:xfrm>
          <a:prstGeom prst="circularArrow">
            <a:avLst>
              <a:gd name="adj1" fmla="val 12500"/>
              <a:gd name="adj2" fmla="val 1025578"/>
              <a:gd name="adj3" fmla="val 20457681"/>
              <a:gd name="adj4" fmla="val 8698176"/>
              <a:gd name="adj5" fmla="val 12500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Pfeil: gebogen 18">
            <a:extLst>
              <a:ext uri="{FF2B5EF4-FFF2-40B4-BE49-F238E27FC236}">
                <a16:creationId xmlns:a16="http://schemas.microsoft.com/office/drawing/2014/main" id="{44AE43A1-7128-4C8C-AF2A-F6F71DFB0F7B}"/>
              </a:ext>
            </a:extLst>
          </p:cNvPr>
          <p:cNvSpPr/>
          <p:nvPr/>
        </p:nvSpPr>
        <p:spPr>
          <a:xfrm rot="14505964" flipH="1">
            <a:off x="9452761" y="3816851"/>
            <a:ext cx="540000" cy="540000"/>
          </a:xfrm>
          <a:prstGeom prst="circularArrow">
            <a:avLst>
              <a:gd name="adj1" fmla="val 12500"/>
              <a:gd name="adj2" fmla="val 1025578"/>
              <a:gd name="adj3" fmla="val 20457681"/>
              <a:gd name="adj4" fmla="val 8698176"/>
              <a:gd name="adj5" fmla="val 12500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Pfeil: gebogen 19">
            <a:extLst>
              <a:ext uri="{FF2B5EF4-FFF2-40B4-BE49-F238E27FC236}">
                <a16:creationId xmlns:a16="http://schemas.microsoft.com/office/drawing/2014/main" id="{EE5C48AA-4619-4734-AC33-82F7C5D6C28C}"/>
              </a:ext>
            </a:extLst>
          </p:cNvPr>
          <p:cNvSpPr/>
          <p:nvPr/>
        </p:nvSpPr>
        <p:spPr>
          <a:xfrm rot="18039013" flipH="1" flipV="1">
            <a:off x="10215946" y="5113642"/>
            <a:ext cx="540000" cy="540000"/>
          </a:xfrm>
          <a:prstGeom prst="circularArrow">
            <a:avLst>
              <a:gd name="adj1" fmla="val 12500"/>
              <a:gd name="adj2" fmla="val 1025578"/>
              <a:gd name="adj3" fmla="val 20457681"/>
              <a:gd name="adj4" fmla="val 8698176"/>
              <a:gd name="adj5" fmla="val 12500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Pfeil: nach links 20">
            <a:extLst>
              <a:ext uri="{FF2B5EF4-FFF2-40B4-BE49-F238E27FC236}">
                <a16:creationId xmlns:a16="http://schemas.microsoft.com/office/drawing/2014/main" id="{D694E750-8F94-4445-BBF6-AB3F7F8EF9B9}"/>
              </a:ext>
            </a:extLst>
          </p:cNvPr>
          <p:cNvSpPr/>
          <p:nvPr/>
        </p:nvSpPr>
        <p:spPr>
          <a:xfrm rot="20772507">
            <a:off x="7422580" y="4863316"/>
            <a:ext cx="326724" cy="215284"/>
          </a:xfrm>
          <a:prstGeom prst="left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links 21">
            <a:extLst>
              <a:ext uri="{FF2B5EF4-FFF2-40B4-BE49-F238E27FC236}">
                <a16:creationId xmlns:a16="http://schemas.microsoft.com/office/drawing/2014/main" id="{A971EA93-80CE-4149-93E9-53DD2BECAEE2}"/>
              </a:ext>
            </a:extLst>
          </p:cNvPr>
          <p:cNvSpPr/>
          <p:nvPr/>
        </p:nvSpPr>
        <p:spPr>
          <a:xfrm rot="11675222">
            <a:off x="9472047" y="4865148"/>
            <a:ext cx="326724" cy="215284"/>
          </a:xfrm>
          <a:prstGeom prst="left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gebogen 22">
            <a:extLst>
              <a:ext uri="{FF2B5EF4-FFF2-40B4-BE49-F238E27FC236}">
                <a16:creationId xmlns:a16="http://schemas.microsoft.com/office/drawing/2014/main" id="{3195113B-B656-4435-BED8-00DAD9DB7605}"/>
              </a:ext>
            </a:extLst>
          </p:cNvPr>
          <p:cNvSpPr/>
          <p:nvPr/>
        </p:nvSpPr>
        <p:spPr>
          <a:xfrm rot="14505964" flipH="1">
            <a:off x="6626894" y="5071332"/>
            <a:ext cx="540000" cy="540000"/>
          </a:xfrm>
          <a:prstGeom prst="circularArrow">
            <a:avLst>
              <a:gd name="adj1" fmla="val 12500"/>
              <a:gd name="adj2" fmla="val 1025578"/>
              <a:gd name="adj3" fmla="val 20457681"/>
              <a:gd name="adj4" fmla="val 8698176"/>
              <a:gd name="adj5" fmla="val 12500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02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C83DBEF-9564-46A8-A809-FE0F8FE041D9}"/>
              </a:ext>
            </a:extLst>
          </p:cNvPr>
          <p:cNvGrpSpPr/>
          <p:nvPr/>
        </p:nvGrpSpPr>
        <p:grpSpPr>
          <a:xfrm>
            <a:off x="5405742" y="2230482"/>
            <a:ext cx="6413241" cy="3775869"/>
            <a:chOff x="5405742" y="2230482"/>
            <a:chExt cx="6413241" cy="377586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060FCD6-86EA-4DE8-AFA4-36816F4E3F12}"/>
                </a:ext>
              </a:extLst>
            </p:cNvPr>
            <p:cNvGrpSpPr/>
            <p:nvPr/>
          </p:nvGrpSpPr>
          <p:grpSpPr>
            <a:xfrm>
              <a:off x="5405742" y="2230482"/>
              <a:ext cx="6413241" cy="3775869"/>
              <a:chOff x="5405742" y="2230482"/>
              <a:chExt cx="6413241" cy="3775869"/>
            </a:xfrm>
          </p:grpSpPr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7FB8C167-E6A7-403E-96EE-6A919DA46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0" r="2230"/>
              <a:stretch/>
            </p:blipFill>
            <p:spPr>
              <a:xfrm>
                <a:off x="5405743" y="2230482"/>
                <a:ext cx="6413240" cy="3775869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1F7CBF-8C57-4ECA-8A56-212AD96567D0}"/>
                  </a:ext>
                </a:extLst>
              </p:cNvPr>
              <p:cNvSpPr/>
              <p:nvPr/>
            </p:nvSpPr>
            <p:spPr>
              <a:xfrm>
                <a:off x="5405742" y="5742516"/>
                <a:ext cx="2421087" cy="263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80E449-0A19-4B5B-B27C-9E0AF6CC2C8E}"/>
                </a:ext>
              </a:extLst>
            </p:cNvPr>
            <p:cNvSpPr/>
            <p:nvPr/>
          </p:nvSpPr>
          <p:spPr>
            <a:xfrm>
              <a:off x="5405743" y="2698296"/>
              <a:ext cx="902153" cy="1144361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4CF2F-1E34-47FD-BF52-41888BB2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Statement: </a:t>
            </a:r>
            <a:r>
              <a:rPr lang="en-GB" b="1" i="1" dirty="0"/>
              <a:t>“Most Formula Student cars lack a comprehensive flow field concept.”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Analyse your current concept: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could I improve onset </a:t>
            </a:r>
            <a:r>
              <a:rPr lang="en-GB" dirty="0" err="1"/>
              <a:t>CpT</a:t>
            </a:r>
            <a:endParaRPr lang="en-GB" dirty="0"/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How is the wheel wake management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do I need more “fresh” air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&amp; Concept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390A2-1749-4AFE-9829-8DFCB7C8B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Pfeil: nach links 9">
            <a:extLst>
              <a:ext uri="{FF2B5EF4-FFF2-40B4-BE49-F238E27FC236}">
                <a16:creationId xmlns:a16="http://schemas.microsoft.com/office/drawing/2014/main" id="{A89C66B5-9067-4FCC-8E9A-4F25D9434805}"/>
              </a:ext>
            </a:extLst>
          </p:cNvPr>
          <p:cNvSpPr/>
          <p:nvPr/>
        </p:nvSpPr>
        <p:spPr>
          <a:xfrm rot="11353373">
            <a:off x="6310007" y="5326085"/>
            <a:ext cx="525867" cy="313738"/>
          </a:xfrm>
          <a:prstGeom prst="left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links 10">
            <a:extLst>
              <a:ext uri="{FF2B5EF4-FFF2-40B4-BE49-F238E27FC236}">
                <a16:creationId xmlns:a16="http://schemas.microsoft.com/office/drawing/2014/main" id="{EDDF61D4-A4FE-4B27-A79B-31DA70103D5F}"/>
              </a:ext>
            </a:extLst>
          </p:cNvPr>
          <p:cNvSpPr/>
          <p:nvPr/>
        </p:nvSpPr>
        <p:spPr>
          <a:xfrm rot="20706146">
            <a:off x="10402582" y="5297252"/>
            <a:ext cx="525867" cy="313738"/>
          </a:xfrm>
          <a:prstGeom prst="left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57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0A3266-1ABA-4771-BD67-3611CCC47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800" dirty="0"/>
              <a:t>University: UAS Esslingen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800" dirty="0"/>
              <a:t>Formula Student (Sub-team Aerodynamics and CFD) from 2017-2021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800" dirty="0"/>
              <a:t>Master Thesis at Williams Racing about high fidelity CFD simulations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800" dirty="0"/>
              <a:t>Engineering Design Judge at FS East 2022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1800" dirty="0"/>
              <a:t>Aerodynamicist at Williams Racing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3A84A-D53B-447D-B36A-6FB7EAB3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4E0BF-3B9F-4535-A394-98F578C864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5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4CF2F-1E34-47FD-BF52-41888BB2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Statement: </a:t>
            </a:r>
            <a:r>
              <a:rPr lang="en-GB" b="1" i="1" dirty="0"/>
              <a:t>“Most Formula Student cars lack a comprehensive flow field concept.”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Analyse your current concept: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could I improve onset </a:t>
            </a:r>
            <a:r>
              <a:rPr lang="en-GB" dirty="0" err="1"/>
              <a:t>CpT</a:t>
            </a:r>
            <a:endParaRPr lang="en-GB" dirty="0"/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How is the wheel wake management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do I need more “fresh” air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What happens in cornering/under yaw or at extreme ride heights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How could I improve my radiator performance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do I want to put my wasted air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could I have instabilities (vortex brake down, separation, …)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How could I improve the interaction between different 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&amp; Concept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390A2-1749-4AFE-9829-8DFCB7C8B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69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4CF2F-1E34-47FD-BF52-41888BB2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Statement: </a:t>
            </a:r>
            <a:r>
              <a:rPr lang="en-GB" b="1" i="1" dirty="0"/>
              <a:t>“Most Formula Student cars lack a comprehensive flow field concept.”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Analyse your current concept: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could I improve onset </a:t>
            </a:r>
            <a:r>
              <a:rPr lang="en-GB" dirty="0" err="1"/>
              <a:t>CpT</a:t>
            </a:r>
            <a:endParaRPr lang="en-GB" dirty="0"/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How is the wheel wake management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do I need more “fresh” air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What happens in cornering/under yaw or at extreme ride heights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How could I improve my radiator performance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do I want to put my wasted air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could I have instabilities (vortex brake down, separation, …)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How could I improve the interaction between different components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300" dirty="0">
                <a:solidFill>
                  <a:schemeClr val="tx1"/>
                </a:solidFill>
              </a:rPr>
              <a:t>Decide on your </a:t>
            </a:r>
            <a:r>
              <a:rPr lang="en-GB" sz="1300" b="1" u="sng" dirty="0">
                <a:solidFill>
                  <a:schemeClr val="tx1"/>
                </a:solidFill>
              </a:rPr>
              <a:t>flow field </a:t>
            </a:r>
            <a:r>
              <a:rPr lang="en-GB" sz="1300" dirty="0">
                <a:solidFill>
                  <a:schemeClr val="tx1"/>
                </a:solidFill>
              </a:rPr>
              <a:t>objectives</a:t>
            </a:r>
          </a:p>
          <a:p>
            <a:pPr marL="72000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NOT: </a:t>
            </a:r>
            <a:r>
              <a:rPr lang="de-DE" dirty="0" err="1">
                <a:sym typeface="Wingdings" panose="05000000000000000000" pitchFamily="2" charset="2"/>
              </a:rPr>
              <a:t>where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I </a:t>
            </a:r>
            <a:r>
              <a:rPr lang="de-DE" dirty="0" err="1">
                <a:sym typeface="Wingdings" panose="05000000000000000000" pitchFamily="2" charset="2"/>
              </a:rPr>
              <a:t>put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wing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lvl="1" indent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&amp; Concept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390A2-1749-4AFE-9829-8DFCB7C8B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51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4CF2F-1E34-47FD-BF52-41888BB2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Statement: </a:t>
            </a:r>
            <a:r>
              <a:rPr lang="en-GB" b="1" i="1" dirty="0"/>
              <a:t>“Most Formula Student cars lack a comprehensive flow field concept.”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Analyse your current concept: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could I improve onset </a:t>
            </a:r>
            <a:r>
              <a:rPr lang="en-GB" dirty="0" err="1"/>
              <a:t>CpT</a:t>
            </a:r>
            <a:endParaRPr lang="en-GB" dirty="0"/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How is the wheel wake management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do I need more “fresh” air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What happens in cornering/under yaw or at extreme ride heights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How could I improve my radiator performance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do I want to put my wasted air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Where could I have instabilities (vortex brake down, separation, …)</a:t>
            </a:r>
          </a:p>
          <a:p>
            <a:pPr marL="720000" lvl="1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How could I improve the interaction between different components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300" dirty="0">
                <a:solidFill>
                  <a:schemeClr val="tx1"/>
                </a:solidFill>
              </a:rPr>
              <a:t>Decide on your </a:t>
            </a:r>
            <a:r>
              <a:rPr lang="en-GB" sz="1300" b="1" u="sng" dirty="0">
                <a:solidFill>
                  <a:schemeClr val="tx1"/>
                </a:solidFill>
              </a:rPr>
              <a:t>flow field </a:t>
            </a:r>
            <a:r>
              <a:rPr lang="en-GB" sz="1300" dirty="0">
                <a:solidFill>
                  <a:schemeClr val="tx1"/>
                </a:solidFill>
              </a:rPr>
              <a:t>objectives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Develop towards your target, </a:t>
            </a:r>
            <a:r>
              <a:rPr lang="en-GB" b="1" u="sng" dirty="0"/>
              <a:t>do not focus on numbers </a:t>
            </a:r>
            <a:r>
              <a:rPr lang="en-GB" dirty="0"/>
              <a:t>at the beginning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Try </a:t>
            </a:r>
            <a:r>
              <a:rPr lang="en-GB" b="1" u="sng" dirty="0"/>
              <a:t>different concepts</a:t>
            </a:r>
            <a:r>
              <a:rPr lang="en-GB" dirty="0"/>
              <a:t>, do not waste time with too much detailing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Decide for a concept and refine 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&amp; Concept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390A2-1749-4AFE-9829-8DFCB7C8B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3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97" y="360491"/>
            <a:ext cx="10177091" cy="965614"/>
          </a:xfrm>
        </p:spPr>
        <p:txBody>
          <a:bodyPr/>
          <a:lstStyle/>
          <a:p>
            <a:r>
              <a:rPr lang="en-GB" dirty="0"/>
              <a:t>IDEA &amp; Concept generation - EXAMPLE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DE2120-CC7E-46F1-851F-FEAB8CEE4C52}"/>
              </a:ext>
            </a:extLst>
          </p:cNvPr>
          <p:cNvGrpSpPr/>
          <p:nvPr/>
        </p:nvGrpSpPr>
        <p:grpSpPr>
          <a:xfrm>
            <a:off x="410729" y="1662345"/>
            <a:ext cx="5040000" cy="2316573"/>
            <a:chOff x="410729" y="1662345"/>
            <a:chExt cx="5040000" cy="2316573"/>
          </a:xfrm>
        </p:grpSpPr>
        <p:pic>
          <p:nvPicPr>
            <p:cNvPr id="66" name="Grafik 6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B39A66E1-51CC-4D3F-A3E4-13154153B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29" y="1662345"/>
              <a:ext cx="5040000" cy="2316573"/>
            </a:xfrm>
            <a:prstGeom prst="rect">
              <a:avLst/>
            </a:prstGeom>
          </p:spPr>
        </p:pic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725F2280-E523-4EF1-9350-7DE52C2E5583}"/>
                </a:ext>
              </a:extLst>
            </p:cNvPr>
            <p:cNvSpPr txBox="1"/>
            <p:nvPr/>
          </p:nvSpPr>
          <p:spPr>
            <a:xfrm>
              <a:off x="2337457" y="3572082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err="1"/>
                <a:t>old</a:t>
              </a:r>
              <a:r>
                <a:rPr lang="de-DE" sz="1200" dirty="0"/>
                <a:t> </a:t>
              </a:r>
              <a:r>
                <a:rPr lang="de-DE" sz="1200" dirty="0" err="1"/>
                <a:t>wing</a:t>
              </a:r>
              <a:r>
                <a:rPr lang="de-DE" sz="1200" dirty="0"/>
                <a:t>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D97C03-C0E1-4205-893A-E2E32E73CF1E}"/>
              </a:ext>
            </a:extLst>
          </p:cNvPr>
          <p:cNvGrpSpPr/>
          <p:nvPr/>
        </p:nvGrpSpPr>
        <p:grpSpPr>
          <a:xfrm>
            <a:off x="410729" y="3912676"/>
            <a:ext cx="5040000" cy="2316573"/>
            <a:chOff x="410729" y="3912676"/>
            <a:chExt cx="5040000" cy="2316573"/>
          </a:xfrm>
        </p:grpSpPr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5411A57E-5330-4A46-BB30-A3765C013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29" y="3912676"/>
              <a:ext cx="5040000" cy="2316573"/>
            </a:xfrm>
            <a:prstGeom prst="rect">
              <a:avLst/>
            </a:prstGeom>
          </p:spPr>
        </p:pic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27873067-94FA-4FF7-9F6D-DBA03EFBC200}"/>
                </a:ext>
              </a:extLst>
            </p:cNvPr>
            <p:cNvSpPr txBox="1"/>
            <p:nvPr/>
          </p:nvSpPr>
          <p:spPr>
            <a:xfrm>
              <a:off x="2337457" y="5896716"/>
              <a:ext cx="901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err="1"/>
                <a:t>new</a:t>
              </a:r>
              <a:r>
                <a:rPr lang="de-DE" sz="1200" dirty="0"/>
                <a:t> </a:t>
              </a:r>
              <a:r>
                <a:rPr lang="de-DE" sz="1200" dirty="0" err="1"/>
                <a:t>wing</a:t>
              </a:r>
              <a:r>
                <a:rPr lang="de-DE" sz="1200" dirty="0"/>
                <a:t> </a:t>
              </a:r>
            </a:p>
          </p:txBody>
        </p:sp>
      </p:grpSp>
      <p:sp>
        <p:nvSpPr>
          <p:cNvPr id="71" name="Content Placeholder 7">
            <a:extLst>
              <a:ext uri="{FF2B5EF4-FFF2-40B4-BE49-F238E27FC236}">
                <a16:creationId xmlns:a16="http://schemas.microsoft.com/office/drawing/2014/main" id="{74AC215F-6FAF-4851-97F0-A90983AE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4218" y="1655014"/>
            <a:ext cx="5623069" cy="4351338"/>
          </a:xfrm>
        </p:spPr>
        <p:txBody>
          <a:bodyPr/>
          <a:lstStyle/>
          <a:p>
            <a:r>
              <a:rPr lang="en-GB" dirty="0"/>
              <a:t>Example Rennstall Front Wing development</a:t>
            </a:r>
          </a:p>
          <a:p>
            <a:endParaRPr lang="en-GB" dirty="0"/>
          </a:p>
          <a:p>
            <a:r>
              <a:rPr lang="en-GB" dirty="0"/>
              <a:t>Flow field objectives: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Improve onset </a:t>
            </a:r>
            <a:r>
              <a:rPr lang="en-GB" dirty="0" err="1"/>
              <a:t>CpT</a:t>
            </a:r>
            <a:r>
              <a:rPr lang="en-GB" dirty="0"/>
              <a:t> to rear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More continuous behaviour through yaw and ride height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More downforce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Adjustable aero balance</a:t>
            </a:r>
          </a:p>
        </p:txBody>
      </p:sp>
    </p:spTree>
    <p:extLst>
      <p:ext uri="{BB962C8B-B14F-4D97-AF65-F5344CB8AC3E}">
        <p14:creationId xmlns:p14="http://schemas.microsoft.com/office/powerpoint/2010/main" val="12053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EDF058CC-8CDB-4ABC-89E6-E7966A6D9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3"/>
          <a:stretch/>
        </p:blipFill>
        <p:spPr>
          <a:xfrm>
            <a:off x="6938216" y="2283334"/>
            <a:ext cx="2150365" cy="152329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&amp; Concept generation  - EXAMPLE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1007004-01A4-4DA7-9712-1EE84DD6A47A}"/>
              </a:ext>
            </a:extLst>
          </p:cNvPr>
          <p:cNvGrpSpPr/>
          <p:nvPr/>
        </p:nvGrpSpPr>
        <p:grpSpPr>
          <a:xfrm>
            <a:off x="10344329" y="4916461"/>
            <a:ext cx="892306" cy="523220"/>
            <a:chOff x="11263288" y="2678952"/>
            <a:chExt cx="892306" cy="523220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57C010CB-110E-4837-9343-D758B190A98A}"/>
                </a:ext>
              </a:extLst>
            </p:cNvPr>
            <p:cNvSpPr txBox="1"/>
            <p:nvPr/>
          </p:nvSpPr>
          <p:spPr>
            <a:xfrm>
              <a:off x="11317288" y="2678952"/>
              <a:ext cx="8383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new</a:t>
              </a:r>
              <a:r>
                <a:rPr lang="de-DE" sz="1400" dirty="0"/>
                <a:t> FW</a:t>
              </a:r>
            </a:p>
            <a:p>
              <a:r>
                <a:rPr lang="de-DE" sz="1400" dirty="0" err="1"/>
                <a:t>old</a:t>
              </a:r>
              <a:r>
                <a:rPr lang="de-DE" sz="1400" dirty="0"/>
                <a:t> FW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9ABA9578-C5DF-46C8-B11C-59EDA91B86C1}"/>
                </a:ext>
              </a:extLst>
            </p:cNvPr>
            <p:cNvSpPr/>
            <p:nvPr/>
          </p:nvSpPr>
          <p:spPr>
            <a:xfrm>
              <a:off x="11263288" y="2791302"/>
              <a:ext cx="108000" cy="108000"/>
            </a:xfrm>
            <a:prstGeom prst="ellipse">
              <a:avLst/>
            </a:prstGeom>
            <a:solidFill>
              <a:srgbClr val="3E7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EB1BB73C-87CE-48BB-9FBB-2F95A3071B8F}"/>
                </a:ext>
              </a:extLst>
            </p:cNvPr>
            <p:cNvSpPr/>
            <p:nvPr/>
          </p:nvSpPr>
          <p:spPr>
            <a:xfrm>
              <a:off x="11263288" y="2994723"/>
              <a:ext cx="108000" cy="108000"/>
            </a:xfrm>
            <a:prstGeom prst="ellipse">
              <a:avLst/>
            </a:prstGeom>
            <a:solidFill>
              <a:srgbClr val="F67C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6" name="Grafik 6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39A66E1-51CC-4D3F-A3E4-13154153B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9" y="1662345"/>
            <a:ext cx="5040000" cy="2316573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5411A57E-5330-4A46-BB30-A3765C013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9" y="3912676"/>
            <a:ext cx="5040000" cy="2316573"/>
          </a:xfrm>
          <a:prstGeom prst="rect">
            <a:avLst/>
          </a:prstGeom>
        </p:spPr>
      </p:pic>
      <p:graphicFrame>
        <p:nvGraphicFramePr>
          <p:cNvPr id="64" name="Diagramm 63">
            <a:extLst>
              <a:ext uri="{FF2B5EF4-FFF2-40B4-BE49-F238E27FC236}">
                <a16:creationId xmlns:a16="http://schemas.microsoft.com/office/drawing/2014/main" id="{912F5530-290D-40AD-922C-A9756837AE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1656988"/>
              </p:ext>
            </p:extLst>
          </p:nvPr>
        </p:nvGraphicFramePr>
        <p:xfrm>
          <a:off x="5888182" y="1766455"/>
          <a:ext cx="5701145" cy="4315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BCACFA8B-93BD-4F53-8A77-FA706330914A}"/>
              </a:ext>
            </a:extLst>
          </p:cNvPr>
          <p:cNvSpPr txBox="1"/>
          <p:nvPr/>
        </p:nvSpPr>
        <p:spPr>
          <a:xfrm>
            <a:off x="2337457" y="35720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old</a:t>
            </a:r>
            <a:r>
              <a:rPr lang="de-DE" sz="1200" dirty="0"/>
              <a:t> </a:t>
            </a:r>
            <a:r>
              <a:rPr lang="de-DE" sz="1200" dirty="0" err="1"/>
              <a:t>wing</a:t>
            </a:r>
            <a:r>
              <a:rPr lang="de-DE" sz="1200" dirty="0"/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B54F6E0-A6A6-410A-911D-604460521321}"/>
              </a:ext>
            </a:extLst>
          </p:cNvPr>
          <p:cNvSpPr txBox="1"/>
          <p:nvPr/>
        </p:nvSpPr>
        <p:spPr>
          <a:xfrm>
            <a:off x="2337457" y="5896716"/>
            <a:ext cx="901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new</a:t>
            </a:r>
            <a:r>
              <a:rPr lang="de-DE" sz="1200" dirty="0"/>
              <a:t> </a:t>
            </a:r>
            <a:r>
              <a:rPr lang="de-DE" sz="1200" dirty="0" err="1"/>
              <a:t>wing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9202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fik 56">
            <a:extLst>
              <a:ext uri="{FF2B5EF4-FFF2-40B4-BE49-F238E27FC236}">
                <a16:creationId xmlns:a16="http://schemas.microsoft.com/office/drawing/2014/main" id="{1988F020-79AC-4FBE-B105-1EE448EE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6059"/>
            <a:ext cx="12192000" cy="274697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&amp; Concept generation  - EXAMPLE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DF058CC-8CDB-4ABC-89E6-E7966A6D9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3"/>
          <a:stretch/>
        </p:blipFill>
        <p:spPr>
          <a:xfrm>
            <a:off x="4630201" y="2473042"/>
            <a:ext cx="2931598" cy="2076713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1141FD5-A724-4A9E-A2C2-87BE5868F9D4}"/>
              </a:ext>
            </a:extLst>
          </p:cNvPr>
          <p:cNvSpPr txBox="1"/>
          <p:nvPr/>
        </p:nvSpPr>
        <p:spPr>
          <a:xfrm>
            <a:off x="2020127" y="6077273"/>
            <a:ext cx="752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leeward</a:t>
            </a:r>
            <a:endParaRPr lang="de-DE" sz="12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0730C4E-A53B-448E-A752-E5C41F884DE4}"/>
              </a:ext>
            </a:extLst>
          </p:cNvPr>
          <p:cNvSpPr txBox="1"/>
          <p:nvPr/>
        </p:nvSpPr>
        <p:spPr>
          <a:xfrm>
            <a:off x="9530267" y="6077272"/>
            <a:ext cx="891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windward</a:t>
            </a:r>
            <a:endParaRPr lang="de-DE" sz="12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7C010CB-110E-4837-9343-D758B190A98A}"/>
              </a:ext>
            </a:extLst>
          </p:cNvPr>
          <p:cNvSpPr txBox="1"/>
          <p:nvPr/>
        </p:nvSpPr>
        <p:spPr>
          <a:xfrm>
            <a:off x="11317288" y="2678952"/>
            <a:ext cx="838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new</a:t>
            </a:r>
            <a:r>
              <a:rPr lang="de-DE" sz="1400" dirty="0"/>
              <a:t> FW</a:t>
            </a:r>
          </a:p>
          <a:p>
            <a:r>
              <a:rPr lang="de-DE" sz="1400" dirty="0" err="1"/>
              <a:t>old</a:t>
            </a:r>
            <a:r>
              <a:rPr lang="de-DE" sz="1400" dirty="0"/>
              <a:t> FW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ABA9578-C5DF-46C8-B11C-59EDA91B86C1}"/>
              </a:ext>
            </a:extLst>
          </p:cNvPr>
          <p:cNvSpPr/>
          <p:nvPr/>
        </p:nvSpPr>
        <p:spPr>
          <a:xfrm>
            <a:off x="11263288" y="2791302"/>
            <a:ext cx="108000" cy="108000"/>
          </a:xfrm>
          <a:prstGeom prst="ellipse">
            <a:avLst/>
          </a:prstGeom>
          <a:solidFill>
            <a:srgbClr val="3E7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B1BB73C-87CE-48BB-9FBB-2F95A3071B8F}"/>
              </a:ext>
            </a:extLst>
          </p:cNvPr>
          <p:cNvSpPr/>
          <p:nvPr/>
        </p:nvSpPr>
        <p:spPr>
          <a:xfrm>
            <a:off x="11263288" y="2994723"/>
            <a:ext cx="108000" cy="108000"/>
          </a:xfrm>
          <a:prstGeom prst="ellipse">
            <a:avLst/>
          </a:prstGeom>
          <a:solidFill>
            <a:srgbClr val="F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EF5F539-246A-4E3B-8576-BD8DA97823AE}"/>
              </a:ext>
            </a:extLst>
          </p:cNvPr>
          <p:cNvSpPr/>
          <p:nvPr/>
        </p:nvSpPr>
        <p:spPr>
          <a:xfrm>
            <a:off x="10738828" y="3404705"/>
            <a:ext cx="1264920" cy="94674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381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FED39DB8-C594-45EB-AA3F-6DE3D0E4445F}"/>
              </a:ext>
            </a:extLst>
          </p:cNvPr>
          <p:cNvSpPr/>
          <p:nvPr/>
        </p:nvSpPr>
        <p:spPr>
          <a:xfrm>
            <a:off x="2179320" y="3439152"/>
            <a:ext cx="729576" cy="41334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381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5F2F40A-AD86-4DE8-AA4B-DE9F6AFA2142}"/>
              </a:ext>
            </a:extLst>
          </p:cNvPr>
          <p:cNvSpPr/>
          <p:nvPr/>
        </p:nvSpPr>
        <p:spPr>
          <a:xfrm>
            <a:off x="96451" y="5017791"/>
            <a:ext cx="729576" cy="41334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381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E95DAB0D-23EE-476B-BA54-4AE3C4F4607B}"/>
              </a:ext>
            </a:extLst>
          </p:cNvPr>
          <p:cNvSpPr/>
          <p:nvPr/>
        </p:nvSpPr>
        <p:spPr>
          <a:xfrm>
            <a:off x="10738828" y="5017791"/>
            <a:ext cx="1264920" cy="94674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381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3A478306-2D36-4EF9-833D-900EFA0E29CC}"/>
              </a:ext>
            </a:extLst>
          </p:cNvPr>
          <p:cNvSpPr/>
          <p:nvPr/>
        </p:nvSpPr>
        <p:spPr>
          <a:xfrm>
            <a:off x="9482203" y="5017792"/>
            <a:ext cx="987848" cy="61340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381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EF9D50-7BA3-4539-AC5D-24E36A0E9C96}"/>
              </a:ext>
            </a:extLst>
          </p:cNvPr>
          <p:cNvSpPr txBox="1"/>
          <p:nvPr/>
        </p:nvSpPr>
        <p:spPr>
          <a:xfrm>
            <a:off x="5877030" y="6365325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y=0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865E53E-2F8B-4859-B3F8-2DE401A3B2DF}"/>
              </a:ext>
            </a:extLst>
          </p:cNvPr>
          <p:cNvCxnSpPr>
            <a:endCxn id="16" idx="0"/>
          </p:cNvCxnSpPr>
          <p:nvPr/>
        </p:nvCxnSpPr>
        <p:spPr>
          <a:xfrm>
            <a:off x="6096000" y="4606636"/>
            <a:ext cx="0" cy="1758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677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25900F-3562-42D4-8431-145803B4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CAD and </a:t>
            </a:r>
            <a:r>
              <a:rPr lang="en-GB" dirty="0" err="1"/>
              <a:t>Airfoils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1C025-5A67-434C-AE42-DC00D196A9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44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4CF2F-1E34-47FD-BF52-41888BB2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Create your own </a:t>
            </a:r>
            <a:r>
              <a:rPr lang="en-GB" dirty="0" err="1"/>
              <a:t>airfoils</a:t>
            </a:r>
            <a:r>
              <a:rPr lang="en-GB" dirty="0"/>
              <a:t>, do not use predefined ones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390A2-1749-4AFE-9829-8DFCB7C8B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D1B406-D517-4488-BE80-56BC76A5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621" y="4134903"/>
            <a:ext cx="4716257" cy="20565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97AA7B-BF2A-456B-85F8-35705062890C}"/>
              </a:ext>
            </a:extLst>
          </p:cNvPr>
          <p:cNvGrpSpPr/>
          <p:nvPr/>
        </p:nvGrpSpPr>
        <p:grpSpPr>
          <a:xfrm>
            <a:off x="7071159" y="1580978"/>
            <a:ext cx="3591182" cy="2394121"/>
            <a:chOff x="7460622" y="1521712"/>
            <a:chExt cx="3591182" cy="23941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D5E6D1-274A-4E4A-BC51-3C41EE8C3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0622" y="1521712"/>
              <a:ext cx="3591182" cy="23941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Graphic 3" descr="Warning">
              <a:extLst>
                <a:ext uri="{FF2B5EF4-FFF2-40B4-BE49-F238E27FC236}">
                  <a16:creationId xmlns:a16="http://schemas.microsoft.com/office/drawing/2014/main" id="{E7C50CA8-B3DE-4078-BB80-47F26C251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96104" y="1964161"/>
              <a:ext cx="1320219" cy="1320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810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412D6E55-9114-443C-8B70-72FB3B0A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318" y="3512679"/>
            <a:ext cx="7098503" cy="274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4CF2F-1E34-47FD-BF52-41888BB2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Create your own </a:t>
            </a:r>
            <a:r>
              <a:rPr lang="en-GB" dirty="0" err="1"/>
              <a:t>airfoils</a:t>
            </a:r>
            <a:r>
              <a:rPr lang="en-GB" dirty="0"/>
              <a:t>, do not use predefined ones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make the </a:t>
            </a:r>
            <a:r>
              <a:rPr lang="en-GB" dirty="0" err="1"/>
              <a:t>airfoils</a:t>
            </a:r>
            <a:r>
              <a:rPr lang="en-GB" dirty="0"/>
              <a:t> adjustable: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Onset angle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LE thickness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Curvature distribution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Departure angle</a:t>
            </a:r>
          </a:p>
          <a:p>
            <a:pPr marL="28440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/>
              <a:t>Keep an eye on curvature</a:t>
            </a:r>
          </a:p>
          <a:p>
            <a:pPr lvl="1" indent="0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390A2-1749-4AFE-9829-8DFCB7C8B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6B510A-F5A7-4A2E-9290-CA285AF4E5DB}"/>
              </a:ext>
            </a:extLst>
          </p:cNvPr>
          <p:cNvGrpSpPr/>
          <p:nvPr/>
        </p:nvGrpSpPr>
        <p:grpSpPr>
          <a:xfrm>
            <a:off x="7071159" y="1580978"/>
            <a:ext cx="3591182" cy="2394121"/>
            <a:chOff x="7460622" y="1521712"/>
            <a:chExt cx="3591182" cy="23941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8C3B83-9C33-4A50-8634-65DFB9123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0622" y="1521712"/>
              <a:ext cx="3591182" cy="23941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Graphic 11" descr="Warning">
              <a:extLst>
                <a:ext uri="{FF2B5EF4-FFF2-40B4-BE49-F238E27FC236}">
                  <a16:creationId xmlns:a16="http://schemas.microsoft.com/office/drawing/2014/main" id="{09FB7FE6-1D90-43C6-9BC3-53D06D58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96104" y="1964161"/>
              <a:ext cx="1320219" cy="1320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0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4CF2F-1E34-47FD-BF52-41888BB2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Create your own </a:t>
            </a:r>
            <a:r>
              <a:rPr lang="en-GB" dirty="0" err="1"/>
              <a:t>airfoils</a:t>
            </a:r>
            <a:r>
              <a:rPr lang="en-GB" dirty="0"/>
              <a:t>, do not use predefined ones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make the </a:t>
            </a:r>
            <a:r>
              <a:rPr lang="en-GB" dirty="0" err="1"/>
              <a:t>airfoils</a:t>
            </a:r>
            <a:r>
              <a:rPr lang="en-GB" dirty="0"/>
              <a:t> adjustable: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Onset angle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LE thickness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Curvature distribution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dirty="0"/>
              <a:t>Departure angle</a:t>
            </a:r>
          </a:p>
          <a:p>
            <a:pPr marL="28440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/>
              <a:t>Keep an eye on curvature</a:t>
            </a:r>
          </a:p>
          <a:p>
            <a:pPr marL="28440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/>
              <a:t>Avoid sharp angles and transitions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use blends and fillets</a:t>
            </a:r>
          </a:p>
          <a:p>
            <a:pPr marL="28440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/>
              <a:t>Keep shedding edges sharp</a:t>
            </a:r>
          </a:p>
          <a:p>
            <a:pPr marL="72000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dirty="0"/>
          </a:p>
          <a:p>
            <a:pPr lvl="1" indent="0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2D2A7B-EBDF-4812-BA44-B57A0D54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390A2-1749-4AFE-9829-8DFCB7C8B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05DD83-3146-4DB0-B8B3-A0AC58089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3089"/>
            <a:ext cx="5787822" cy="3853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Pfeil: nach links 9">
            <a:extLst>
              <a:ext uri="{FF2B5EF4-FFF2-40B4-BE49-F238E27FC236}">
                <a16:creationId xmlns:a16="http://schemas.microsoft.com/office/drawing/2014/main" id="{BD9EE727-B4E9-4B52-A6AA-140239ACF87A}"/>
              </a:ext>
            </a:extLst>
          </p:cNvPr>
          <p:cNvSpPr/>
          <p:nvPr/>
        </p:nvSpPr>
        <p:spPr>
          <a:xfrm rot="12478731">
            <a:off x="8421181" y="4081929"/>
            <a:ext cx="525867" cy="313738"/>
          </a:xfrm>
          <a:prstGeom prst="left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links 10">
            <a:extLst>
              <a:ext uri="{FF2B5EF4-FFF2-40B4-BE49-F238E27FC236}">
                <a16:creationId xmlns:a16="http://schemas.microsoft.com/office/drawing/2014/main" id="{2FE4ECDE-9918-48CF-A479-731296EC7DA7}"/>
              </a:ext>
            </a:extLst>
          </p:cNvPr>
          <p:cNvSpPr/>
          <p:nvPr/>
        </p:nvSpPr>
        <p:spPr>
          <a:xfrm rot="2803924">
            <a:off x="11261607" y="4995723"/>
            <a:ext cx="525867" cy="313738"/>
          </a:xfrm>
          <a:prstGeom prst="left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links 11">
            <a:extLst>
              <a:ext uri="{FF2B5EF4-FFF2-40B4-BE49-F238E27FC236}">
                <a16:creationId xmlns:a16="http://schemas.microsoft.com/office/drawing/2014/main" id="{11F0F836-01ED-4BF4-971A-1521110B366D}"/>
              </a:ext>
            </a:extLst>
          </p:cNvPr>
          <p:cNvSpPr/>
          <p:nvPr/>
        </p:nvSpPr>
        <p:spPr>
          <a:xfrm rot="13947796">
            <a:off x="6611041" y="2184802"/>
            <a:ext cx="525867" cy="313738"/>
          </a:xfrm>
          <a:prstGeom prst="left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1FD24B4A-E092-4C70-BE74-1756BD1CD94F}"/>
              </a:ext>
            </a:extLst>
          </p:cNvPr>
          <p:cNvSpPr/>
          <p:nvPr/>
        </p:nvSpPr>
        <p:spPr>
          <a:xfrm rot="1832486">
            <a:off x="9654190" y="4211905"/>
            <a:ext cx="525867" cy="313738"/>
          </a:xfrm>
          <a:prstGeom prst="left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70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4651E4F-5370-46DD-BFC7-B41093D5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latin typeface="Avenir Medium" panose="02000503020000020003"/>
              </a:rPr>
              <a:t>Fundamentals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88037B-81EB-41B1-A5BC-42A72173CD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6E24012-80BD-4F67-B19E-FC40347BB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45" y="3727889"/>
            <a:ext cx="7884000" cy="2452871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F6DE925-BB56-4A5B-861F-BB96DE44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Airfoils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3B13E-2333-4206-AE13-6947F46D3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813EC0C-8046-439C-BB98-34DD24C2E08E}"/>
              </a:ext>
            </a:extLst>
          </p:cNvPr>
          <p:cNvCxnSpPr>
            <a:cxnSpLocks/>
          </p:cNvCxnSpPr>
          <p:nvPr/>
        </p:nvCxnSpPr>
        <p:spPr>
          <a:xfrm>
            <a:off x="4631531" y="4691063"/>
            <a:ext cx="1707066" cy="3500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51520A6-87B4-444E-8C69-1027FCD26EF2}"/>
              </a:ext>
            </a:extLst>
          </p:cNvPr>
          <p:cNvSpPr txBox="1">
            <a:spLocks/>
          </p:cNvSpPr>
          <p:nvPr/>
        </p:nvSpPr>
        <p:spPr>
          <a:xfrm>
            <a:off x="1140196" y="1655014"/>
            <a:ext cx="10177091" cy="4351338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300" b="0" i="0" kern="120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rgbClr val="00A0DE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4pPr>
            <a:lvl5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 baseline="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dirty="0"/>
          </a:p>
          <a:p>
            <a:pPr lvl="1" indent="0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AD1E807D-3827-4F56-9BAD-13E053190C77}"/>
              </a:ext>
            </a:extLst>
          </p:cNvPr>
          <p:cNvSpPr/>
          <p:nvPr/>
        </p:nvSpPr>
        <p:spPr>
          <a:xfrm>
            <a:off x="1051249" y="157450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Onset Flow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Stagnation point on leading edge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Highest curvature on stagnation point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Curvature continuity between pressure and suction side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Increase leading edge radius (decrease curvature) in case of variable onset angles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587555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6E24012-80BD-4F67-B19E-FC40347BB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45" y="3727889"/>
            <a:ext cx="7884000" cy="2452871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F6DE925-BB56-4A5B-861F-BB96DE44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Airfoils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3B13E-2333-4206-AE13-6947F46D3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813EC0C-8046-439C-BB98-34DD24C2E08E}"/>
              </a:ext>
            </a:extLst>
          </p:cNvPr>
          <p:cNvCxnSpPr>
            <a:cxnSpLocks/>
          </p:cNvCxnSpPr>
          <p:nvPr/>
        </p:nvCxnSpPr>
        <p:spPr>
          <a:xfrm>
            <a:off x="5494867" y="3636604"/>
            <a:ext cx="945784" cy="12534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51520A6-87B4-444E-8C69-1027FCD26EF2}"/>
              </a:ext>
            </a:extLst>
          </p:cNvPr>
          <p:cNvSpPr txBox="1">
            <a:spLocks/>
          </p:cNvSpPr>
          <p:nvPr/>
        </p:nvSpPr>
        <p:spPr>
          <a:xfrm>
            <a:off x="1140196" y="1655014"/>
            <a:ext cx="10177091" cy="4351338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300" b="0" i="0" kern="120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rgbClr val="00A0DE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4pPr>
            <a:lvl5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 baseline="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dirty="0"/>
          </a:p>
          <a:p>
            <a:pPr lvl="1" indent="0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AD1E807D-3827-4F56-9BAD-13E053190C77}"/>
              </a:ext>
            </a:extLst>
          </p:cNvPr>
          <p:cNvSpPr/>
          <p:nvPr/>
        </p:nvSpPr>
        <p:spPr>
          <a:xfrm>
            <a:off x="1051249" y="157450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Onset Flow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Stagnation point on leading edge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Highest curvature on stagnation point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Curvature continuity between pressure and suction side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Increase leading edge radius (decrease curvature) in case of variable onset angles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6539C8-704F-41BC-996C-C2108901C5CB}"/>
              </a:ext>
            </a:extLst>
          </p:cNvPr>
          <p:cNvSpPr/>
          <p:nvPr/>
        </p:nvSpPr>
        <p:spPr>
          <a:xfrm>
            <a:off x="6201764" y="4874079"/>
            <a:ext cx="516082" cy="830035"/>
          </a:xfrm>
          <a:custGeom>
            <a:avLst/>
            <a:gdLst>
              <a:gd name="connsiteX0" fmla="*/ 129640 w 516082"/>
              <a:gd name="connsiteY0" fmla="*/ 0 h 830035"/>
              <a:gd name="connsiteX1" fmla="*/ 13979 w 516082"/>
              <a:gd name="connsiteY1" fmla="*/ 171450 h 830035"/>
              <a:gd name="connsiteX2" fmla="*/ 22143 w 516082"/>
              <a:gd name="connsiteY2" fmla="*/ 351064 h 830035"/>
              <a:gd name="connsiteX3" fmla="*/ 194954 w 516082"/>
              <a:gd name="connsiteY3" fmla="*/ 595992 h 830035"/>
              <a:gd name="connsiteX4" fmla="*/ 516082 w 516082"/>
              <a:gd name="connsiteY4" fmla="*/ 830035 h 83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082" h="830035">
                <a:moveTo>
                  <a:pt x="129640" y="0"/>
                </a:moveTo>
                <a:cubicBezTo>
                  <a:pt x="80767" y="56469"/>
                  <a:pt x="31895" y="112939"/>
                  <a:pt x="13979" y="171450"/>
                </a:cubicBezTo>
                <a:cubicBezTo>
                  <a:pt x="-3937" y="229961"/>
                  <a:pt x="-8019" y="280307"/>
                  <a:pt x="22143" y="351064"/>
                </a:cubicBezTo>
                <a:cubicBezTo>
                  <a:pt x="52305" y="421821"/>
                  <a:pt x="112631" y="516163"/>
                  <a:pt x="194954" y="595992"/>
                </a:cubicBezTo>
                <a:cubicBezTo>
                  <a:pt x="277277" y="675821"/>
                  <a:pt x="396679" y="752928"/>
                  <a:pt x="516082" y="830035"/>
                </a:cubicBezTo>
              </a:path>
            </a:pathLst>
          </a:cu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528A57A-FEFA-4592-AB80-6F2B5735B8E3}"/>
              </a:ext>
            </a:extLst>
          </p:cNvPr>
          <p:cNvSpPr/>
          <p:nvPr/>
        </p:nvSpPr>
        <p:spPr>
          <a:xfrm>
            <a:off x="6457950" y="4595132"/>
            <a:ext cx="854529" cy="183697"/>
          </a:xfrm>
          <a:custGeom>
            <a:avLst/>
            <a:gdLst>
              <a:gd name="connsiteX0" fmla="*/ 0 w 854529"/>
              <a:gd name="connsiteY0" fmla="*/ 183697 h 183697"/>
              <a:gd name="connsiteX1" fmla="*/ 182336 w 854529"/>
              <a:gd name="connsiteY1" fmla="*/ 92529 h 183697"/>
              <a:gd name="connsiteX2" fmla="*/ 563336 w 854529"/>
              <a:gd name="connsiteY2" fmla="*/ 24493 h 183697"/>
              <a:gd name="connsiteX3" fmla="*/ 854529 w 854529"/>
              <a:gd name="connsiteY3" fmla="*/ 0 h 183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529" h="183697">
                <a:moveTo>
                  <a:pt x="0" y="183697"/>
                </a:moveTo>
                <a:cubicBezTo>
                  <a:pt x="44223" y="151380"/>
                  <a:pt x="88447" y="119063"/>
                  <a:pt x="182336" y="92529"/>
                </a:cubicBezTo>
                <a:cubicBezTo>
                  <a:pt x="276225" y="65995"/>
                  <a:pt x="451304" y="39914"/>
                  <a:pt x="563336" y="24493"/>
                </a:cubicBezTo>
                <a:cubicBezTo>
                  <a:pt x="675368" y="9071"/>
                  <a:pt x="764948" y="4535"/>
                  <a:pt x="854529" y="0"/>
                </a:cubicBezTo>
              </a:path>
            </a:pathLst>
          </a:custGeom>
          <a:ln w="19050"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11" name="Graphic 10" descr="Warning">
            <a:extLst>
              <a:ext uri="{FF2B5EF4-FFF2-40B4-BE49-F238E27FC236}">
                <a16:creationId xmlns:a16="http://schemas.microsoft.com/office/drawing/2014/main" id="{B0149370-A50C-4CC5-A851-14834673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7045" y="4449721"/>
            <a:ext cx="290821" cy="29082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67B3BF6-E882-4623-A1E3-21AB9BEBE994}"/>
              </a:ext>
            </a:extLst>
          </p:cNvPr>
          <p:cNvSpPr/>
          <p:nvPr/>
        </p:nvSpPr>
        <p:spPr>
          <a:xfrm>
            <a:off x="4864554" y="4169732"/>
            <a:ext cx="3252107" cy="562832"/>
          </a:xfrm>
          <a:custGeom>
            <a:avLst/>
            <a:gdLst>
              <a:gd name="connsiteX0" fmla="*/ 0 w 3252107"/>
              <a:gd name="connsiteY0" fmla="*/ 562832 h 562832"/>
              <a:gd name="connsiteX1" fmla="*/ 170089 w 3252107"/>
              <a:gd name="connsiteY1" fmla="*/ 297493 h 562832"/>
              <a:gd name="connsiteX2" fmla="*/ 480332 w 3252107"/>
              <a:gd name="connsiteY2" fmla="*/ 111075 h 562832"/>
              <a:gd name="connsiteX3" fmla="*/ 953860 w 3252107"/>
              <a:gd name="connsiteY3" fmla="*/ 11743 h 562832"/>
              <a:gd name="connsiteX4" fmla="*/ 1533525 w 3252107"/>
              <a:gd name="connsiteY4" fmla="*/ 26711 h 562832"/>
              <a:gd name="connsiteX5" fmla="*/ 2266950 w 3252107"/>
              <a:gd name="connsiteY5" fmla="*/ 233539 h 562832"/>
              <a:gd name="connsiteX6" fmla="*/ 2837089 w 3252107"/>
              <a:gd name="connsiteY6" fmla="*/ 437647 h 562832"/>
              <a:gd name="connsiteX7" fmla="*/ 3252107 w 3252107"/>
              <a:gd name="connsiteY7" fmla="*/ 528814 h 56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2107" h="562832">
                <a:moveTo>
                  <a:pt x="0" y="562832"/>
                </a:moveTo>
                <a:cubicBezTo>
                  <a:pt x="45017" y="467809"/>
                  <a:pt x="90034" y="372786"/>
                  <a:pt x="170089" y="297493"/>
                </a:cubicBezTo>
                <a:cubicBezTo>
                  <a:pt x="250144" y="222200"/>
                  <a:pt x="349704" y="158700"/>
                  <a:pt x="480332" y="111075"/>
                </a:cubicBezTo>
                <a:cubicBezTo>
                  <a:pt x="610961" y="63450"/>
                  <a:pt x="778328" y="25804"/>
                  <a:pt x="953860" y="11743"/>
                </a:cubicBezTo>
                <a:cubicBezTo>
                  <a:pt x="1129392" y="-2318"/>
                  <a:pt x="1314677" y="-10255"/>
                  <a:pt x="1533525" y="26711"/>
                </a:cubicBezTo>
                <a:cubicBezTo>
                  <a:pt x="1752373" y="63677"/>
                  <a:pt x="2049689" y="165050"/>
                  <a:pt x="2266950" y="233539"/>
                </a:cubicBezTo>
                <a:cubicBezTo>
                  <a:pt x="2484211" y="302028"/>
                  <a:pt x="2672896" y="388434"/>
                  <a:pt x="2837089" y="437647"/>
                </a:cubicBezTo>
                <a:cubicBezTo>
                  <a:pt x="3001282" y="486860"/>
                  <a:pt x="3126694" y="507837"/>
                  <a:pt x="3252107" y="528814"/>
                </a:cubicBezTo>
              </a:path>
            </a:pathLst>
          </a:custGeom>
          <a:ln w="12700">
            <a:solidFill>
              <a:srgbClr val="52FF5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8F4BCF0-FCF3-48D9-B792-DD3318814FDA}"/>
              </a:ext>
            </a:extLst>
          </p:cNvPr>
          <p:cNvSpPr/>
          <p:nvPr/>
        </p:nvSpPr>
        <p:spPr>
          <a:xfrm>
            <a:off x="4833674" y="4729841"/>
            <a:ext cx="2638008" cy="1280432"/>
          </a:xfrm>
          <a:custGeom>
            <a:avLst/>
            <a:gdLst>
              <a:gd name="connsiteX0" fmla="*/ 33601 w 2638008"/>
              <a:gd name="connsiteY0" fmla="*/ 0 h 1280432"/>
              <a:gd name="connsiteX1" fmla="*/ 944 w 2638008"/>
              <a:gd name="connsiteY1" fmla="*/ 157843 h 1280432"/>
              <a:gd name="connsiteX2" fmla="*/ 17272 w 2638008"/>
              <a:gd name="connsiteY2" fmla="*/ 397329 h 1280432"/>
              <a:gd name="connsiteX3" fmla="*/ 100276 w 2638008"/>
              <a:gd name="connsiteY3" fmla="*/ 680357 h 1280432"/>
              <a:gd name="connsiteX4" fmla="*/ 294858 w 2638008"/>
              <a:gd name="connsiteY4" fmla="*/ 928007 h 1280432"/>
              <a:gd name="connsiteX5" fmla="*/ 543869 w 2638008"/>
              <a:gd name="connsiteY5" fmla="*/ 1077686 h 1280432"/>
              <a:gd name="connsiteX6" fmla="*/ 949361 w 2638008"/>
              <a:gd name="connsiteY6" fmla="*/ 1168854 h 1280432"/>
              <a:gd name="connsiteX7" fmla="*/ 1459629 w 2638008"/>
              <a:gd name="connsiteY7" fmla="*/ 1167493 h 1280432"/>
              <a:gd name="connsiteX8" fmla="*/ 1945404 w 2638008"/>
              <a:gd name="connsiteY8" fmla="*/ 1219200 h 1280432"/>
              <a:gd name="connsiteX9" fmla="*/ 2638008 w 2638008"/>
              <a:gd name="connsiteY9" fmla="*/ 1280432 h 128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008" h="1280432">
                <a:moveTo>
                  <a:pt x="33601" y="0"/>
                </a:moveTo>
                <a:cubicBezTo>
                  <a:pt x="18633" y="45811"/>
                  <a:pt x="3665" y="91622"/>
                  <a:pt x="944" y="157843"/>
                </a:cubicBezTo>
                <a:cubicBezTo>
                  <a:pt x="-1777" y="224064"/>
                  <a:pt x="717" y="310243"/>
                  <a:pt x="17272" y="397329"/>
                </a:cubicBezTo>
                <a:cubicBezTo>
                  <a:pt x="33827" y="484415"/>
                  <a:pt x="54012" y="591911"/>
                  <a:pt x="100276" y="680357"/>
                </a:cubicBezTo>
                <a:cubicBezTo>
                  <a:pt x="146540" y="768803"/>
                  <a:pt x="220926" y="861786"/>
                  <a:pt x="294858" y="928007"/>
                </a:cubicBezTo>
                <a:cubicBezTo>
                  <a:pt x="368790" y="994229"/>
                  <a:pt x="434785" y="1037545"/>
                  <a:pt x="543869" y="1077686"/>
                </a:cubicBezTo>
                <a:cubicBezTo>
                  <a:pt x="652953" y="1117827"/>
                  <a:pt x="796734" y="1153886"/>
                  <a:pt x="949361" y="1168854"/>
                </a:cubicBezTo>
                <a:cubicBezTo>
                  <a:pt x="1101988" y="1183822"/>
                  <a:pt x="1293622" y="1159102"/>
                  <a:pt x="1459629" y="1167493"/>
                </a:cubicBezTo>
                <a:cubicBezTo>
                  <a:pt x="1625636" y="1175884"/>
                  <a:pt x="1945404" y="1219200"/>
                  <a:pt x="1945404" y="1219200"/>
                </a:cubicBezTo>
                <a:lnTo>
                  <a:pt x="2638008" y="1280432"/>
                </a:lnTo>
              </a:path>
            </a:pathLst>
          </a:custGeom>
          <a:ln w="12700">
            <a:solidFill>
              <a:srgbClr val="52FF5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E34BA9-29D6-4E43-B51A-4A56C213B22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64002" y="4629719"/>
            <a:ext cx="503273" cy="1001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84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6E24012-80BD-4F67-B19E-FC40347BB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45" y="3727889"/>
            <a:ext cx="7884000" cy="2452871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F6DE925-BB56-4A5B-861F-BB96DE44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Airfoils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3B13E-2333-4206-AE13-6947F46D3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51520A6-87B4-444E-8C69-1027FCD26EF2}"/>
              </a:ext>
            </a:extLst>
          </p:cNvPr>
          <p:cNvSpPr txBox="1">
            <a:spLocks/>
          </p:cNvSpPr>
          <p:nvPr/>
        </p:nvSpPr>
        <p:spPr>
          <a:xfrm>
            <a:off x="1140196" y="1655014"/>
            <a:ext cx="10177091" cy="4351338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300" b="0" i="0" kern="120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rgbClr val="00A0DE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4pPr>
            <a:lvl5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 baseline="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dirty="0"/>
          </a:p>
          <a:p>
            <a:pPr lvl="1" indent="0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AD1E807D-3827-4F56-9BAD-13E053190C77}"/>
              </a:ext>
            </a:extLst>
          </p:cNvPr>
          <p:cNvSpPr/>
          <p:nvPr/>
        </p:nvSpPr>
        <p:spPr>
          <a:xfrm>
            <a:off x="1051249" y="1574501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Departing Flow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Increase departure angle for higher load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Decrease angle to keep flow attached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C969574-98AD-448A-9C29-ECD8543A49FA}"/>
              </a:ext>
            </a:extLst>
          </p:cNvPr>
          <p:cNvCxnSpPr>
            <a:cxnSpLocks/>
          </p:cNvCxnSpPr>
          <p:nvPr/>
        </p:nvCxnSpPr>
        <p:spPr>
          <a:xfrm flipV="1">
            <a:off x="11737181" y="4060031"/>
            <a:ext cx="423863" cy="233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513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C870ADC7-5E1C-4CD6-ACA9-81ACC60C2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45" y="3727889"/>
            <a:ext cx="7884000" cy="2452871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F6DE925-BB56-4A5B-861F-BB96DE44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Airfoils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3B13E-2333-4206-AE13-6947F46D3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51520A6-87B4-444E-8C69-1027FCD26EF2}"/>
              </a:ext>
            </a:extLst>
          </p:cNvPr>
          <p:cNvSpPr txBox="1">
            <a:spLocks/>
          </p:cNvSpPr>
          <p:nvPr/>
        </p:nvSpPr>
        <p:spPr>
          <a:xfrm>
            <a:off x="1140196" y="1655014"/>
            <a:ext cx="10177091" cy="4351338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300" b="0" i="0" kern="120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rgbClr val="00A0DE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4pPr>
            <a:lvl5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 baseline="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dirty="0"/>
          </a:p>
          <a:p>
            <a:pPr lvl="1" indent="0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AD1E807D-3827-4F56-9BAD-13E053190C77}"/>
              </a:ext>
            </a:extLst>
          </p:cNvPr>
          <p:cNvSpPr/>
          <p:nvPr/>
        </p:nvSpPr>
        <p:spPr>
          <a:xfrm>
            <a:off x="1051249" y="1574501"/>
            <a:ext cx="6096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Curvature distribution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Defines pressure distribution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Cp peak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Adverse pressure gradient (length &amp; gradient of Cp recovery)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Drag and thrust components</a:t>
            </a:r>
          </a:p>
          <a:p>
            <a:pPr marL="262835" indent="-285750" defTabSz="91431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Move curvature forwards to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Support upstream profiles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Reduce drag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Increase recovery length and gradient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Force transition</a:t>
            </a:r>
          </a:p>
          <a:p>
            <a:pPr marL="434250" lvl="1" defTabSz="914318">
              <a:spcBef>
                <a:spcPts val="600"/>
              </a:spcBef>
            </a:pPr>
            <a:endParaRPr lang="en-GB" sz="1100" dirty="0">
              <a:solidFill>
                <a:srgbClr val="00A0DE"/>
              </a:solidFill>
              <a:latin typeface="Avenir Medium" panose="02000503020000020003" pitchFamily="2" charset="0"/>
              <a:cs typeface="Arial" panose="020B0604020202020204" pitchFamily="34" charset="0"/>
            </a:endParaRP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8F45516C-CCD8-4920-8120-9D2098792ABE}"/>
              </a:ext>
            </a:extLst>
          </p:cNvPr>
          <p:cNvGrpSpPr/>
          <p:nvPr/>
        </p:nvGrpSpPr>
        <p:grpSpPr>
          <a:xfrm>
            <a:off x="5390748" y="241300"/>
            <a:ext cx="6910247" cy="3661129"/>
            <a:chOff x="5390748" y="241300"/>
            <a:chExt cx="6910247" cy="366112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13E9B1B-7EC0-45BE-A584-B3EEC0C7FC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90748" y="241300"/>
              <a:ext cx="6377918" cy="3661129"/>
              <a:chOff x="5940879" y="864241"/>
              <a:chExt cx="4816020" cy="316466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E10DF29-F794-44BD-92E5-3C3C8A5166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9" t="10576" b="11885"/>
              <a:stretch/>
            </p:blipFill>
            <p:spPr bwMode="auto">
              <a:xfrm flipH="1">
                <a:off x="6622889" y="864241"/>
                <a:ext cx="4134010" cy="2689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EFE2F2B9-E1E5-43C1-94CC-9C2869FADD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790" y="1265768"/>
                <a:ext cx="4134011" cy="0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6274E58-4896-4908-B41D-B24C3DF39E51}"/>
                  </a:ext>
                </a:extLst>
              </p:cNvPr>
              <p:cNvSpPr/>
              <p:nvPr/>
            </p:nvSpPr>
            <p:spPr>
              <a:xfrm>
                <a:off x="7637688" y="2450647"/>
                <a:ext cx="751114" cy="857250"/>
              </a:xfrm>
              <a:custGeom>
                <a:avLst/>
                <a:gdLst>
                  <a:gd name="connsiteX0" fmla="*/ 0 w 751114"/>
                  <a:gd name="connsiteY0" fmla="*/ 857250 h 857250"/>
                  <a:gd name="connsiteX1" fmla="*/ 348343 w 751114"/>
                  <a:gd name="connsiteY1" fmla="*/ 398689 h 857250"/>
                  <a:gd name="connsiteX2" fmla="*/ 751114 w 751114"/>
                  <a:gd name="connsiteY2" fmla="*/ 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1114" h="857250">
                    <a:moveTo>
                      <a:pt x="0" y="857250"/>
                    </a:moveTo>
                    <a:cubicBezTo>
                      <a:pt x="111578" y="699407"/>
                      <a:pt x="223157" y="541564"/>
                      <a:pt x="348343" y="398689"/>
                    </a:cubicBezTo>
                    <a:cubicBezTo>
                      <a:pt x="473529" y="255814"/>
                      <a:pt x="612321" y="127907"/>
                      <a:pt x="751114" y="0"/>
                    </a:cubicBezTo>
                  </a:path>
                </a:pathLst>
              </a:custGeom>
              <a:ln>
                <a:solidFill>
                  <a:srgbClr val="5C8693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DCB00C-B712-44D4-B263-E310DEC23FC9}"/>
                  </a:ext>
                </a:extLst>
              </p:cNvPr>
              <p:cNvSpPr txBox="1"/>
              <p:nvPr/>
            </p:nvSpPr>
            <p:spPr>
              <a:xfrm>
                <a:off x="7637688" y="3628791"/>
                <a:ext cx="1296763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Laminar separation bubble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448B44-1433-4D4A-B1C5-4FCCC19BF9AF}"/>
                  </a:ext>
                </a:extLst>
              </p:cNvPr>
              <p:cNvSpPr txBox="1"/>
              <p:nvPr/>
            </p:nvSpPr>
            <p:spPr>
              <a:xfrm>
                <a:off x="8821884" y="2662684"/>
                <a:ext cx="1296763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Re-</a:t>
                </a:r>
                <a:r>
                  <a:rPr lang="en-GB" sz="1000" dirty="0" err="1"/>
                  <a:t>attachement</a:t>
                </a:r>
                <a:r>
                  <a:rPr lang="en-GB" sz="1000" dirty="0"/>
                  <a:t> point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CDA7460-FFDD-421C-AE56-9B0D95DFF8B1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H="1" flipV="1">
                <a:off x="8028216" y="3139169"/>
                <a:ext cx="257854" cy="4896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558EE01-4F8F-46BF-B813-360D5D59750F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 flipV="1">
                <a:off x="8238030" y="2578909"/>
                <a:ext cx="583854" cy="2838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512CD6-EC1D-44A7-824E-791714956E19}"/>
                  </a:ext>
                </a:extLst>
              </p:cNvPr>
              <p:cNvSpPr txBox="1"/>
              <p:nvPr/>
            </p:nvSpPr>
            <p:spPr>
              <a:xfrm>
                <a:off x="5940879" y="3341741"/>
                <a:ext cx="933908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/>
                  <a:t>Suction peak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835716A-38EC-4676-A9FA-093D99616229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V="1">
                <a:off x="6874787" y="3459804"/>
                <a:ext cx="549671" cy="5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C6BC4D-3676-4E71-A57A-8A347B14F4C7}"/>
                  </a:ext>
                </a:extLst>
              </p:cNvPr>
              <p:cNvSpPr/>
              <p:nvPr/>
            </p:nvSpPr>
            <p:spPr>
              <a:xfrm>
                <a:off x="7532914" y="1313543"/>
                <a:ext cx="3173186" cy="2042886"/>
              </a:xfrm>
              <a:custGeom>
                <a:avLst/>
                <a:gdLst>
                  <a:gd name="connsiteX0" fmla="*/ 0 w 3173186"/>
                  <a:gd name="connsiteY0" fmla="*/ 2042886 h 2042886"/>
                  <a:gd name="connsiteX1" fmla="*/ 413657 w 3173186"/>
                  <a:gd name="connsiteY1" fmla="*/ 1458686 h 2042886"/>
                  <a:gd name="connsiteX2" fmla="*/ 928915 w 3173186"/>
                  <a:gd name="connsiteY2" fmla="*/ 943428 h 2042886"/>
                  <a:gd name="connsiteX3" fmla="*/ 1540329 w 3173186"/>
                  <a:gd name="connsiteY3" fmla="*/ 469900 h 2042886"/>
                  <a:gd name="connsiteX4" fmla="*/ 2383972 w 3173186"/>
                  <a:gd name="connsiteY4" fmla="*/ 112486 h 2042886"/>
                  <a:gd name="connsiteX5" fmla="*/ 3173186 w 3173186"/>
                  <a:gd name="connsiteY5" fmla="*/ 0 h 204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73186" h="2042886">
                    <a:moveTo>
                      <a:pt x="0" y="2042886"/>
                    </a:moveTo>
                    <a:cubicBezTo>
                      <a:pt x="129419" y="1842407"/>
                      <a:pt x="258838" y="1641929"/>
                      <a:pt x="413657" y="1458686"/>
                    </a:cubicBezTo>
                    <a:cubicBezTo>
                      <a:pt x="568476" y="1275443"/>
                      <a:pt x="741136" y="1108226"/>
                      <a:pt x="928915" y="943428"/>
                    </a:cubicBezTo>
                    <a:cubicBezTo>
                      <a:pt x="1116694" y="778630"/>
                      <a:pt x="1297820" y="608390"/>
                      <a:pt x="1540329" y="469900"/>
                    </a:cubicBezTo>
                    <a:cubicBezTo>
                      <a:pt x="1782839" y="331410"/>
                      <a:pt x="2111829" y="190803"/>
                      <a:pt x="2383972" y="112486"/>
                    </a:cubicBezTo>
                    <a:cubicBezTo>
                      <a:pt x="2656115" y="34169"/>
                      <a:pt x="2914650" y="17084"/>
                      <a:pt x="3173186" y="0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3B6468-111C-4390-A57F-1D48190B8A22}"/>
                  </a:ext>
                </a:extLst>
              </p:cNvPr>
              <p:cNvSpPr txBox="1"/>
              <p:nvPr/>
            </p:nvSpPr>
            <p:spPr>
              <a:xfrm rot="19361005">
                <a:off x="7832069" y="1779889"/>
                <a:ext cx="16738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b="1" dirty="0">
                    <a:solidFill>
                      <a:srgbClr val="FF0000"/>
                    </a:solidFill>
                  </a:rPr>
                  <a:t>Pressure recovery region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B8DE51-8CAC-4910-A6D3-AEFCF8E922F6}"/>
                </a:ext>
              </a:extLst>
            </p:cNvPr>
            <p:cNvSpPr txBox="1"/>
            <p:nvPr/>
          </p:nvSpPr>
          <p:spPr>
            <a:xfrm>
              <a:off x="11740186" y="1470348"/>
              <a:ext cx="560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192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F6DE925-BB56-4A5B-861F-BB96DE44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Airfoils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3B13E-2333-4206-AE13-6947F46D3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51520A6-87B4-444E-8C69-1027FCD26EF2}"/>
              </a:ext>
            </a:extLst>
          </p:cNvPr>
          <p:cNvSpPr txBox="1">
            <a:spLocks/>
          </p:cNvSpPr>
          <p:nvPr/>
        </p:nvSpPr>
        <p:spPr>
          <a:xfrm>
            <a:off x="1140196" y="1655014"/>
            <a:ext cx="10177091" cy="4351338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300" b="0" i="0" kern="120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rgbClr val="00A0DE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4pPr>
            <a:lvl5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 baseline="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dirty="0"/>
          </a:p>
          <a:p>
            <a:pPr lvl="1" indent="0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40C0BD2D-5E86-42AA-B237-88B90ABAD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45" y="3730449"/>
            <a:ext cx="7883038" cy="24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AD1E807D-3827-4F56-9BAD-13E053190C77}"/>
              </a:ext>
            </a:extLst>
          </p:cNvPr>
          <p:cNvSpPr/>
          <p:nvPr/>
        </p:nvSpPr>
        <p:spPr>
          <a:xfrm>
            <a:off x="1051249" y="1574501"/>
            <a:ext cx="6096000" cy="44473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Curvature distribution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Defines pressure distribution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Cp peak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Adverse pressure gradient (length &amp; gradient of Cp recovery)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Drag and thrust components</a:t>
            </a:r>
          </a:p>
          <a:p>
            <a:pPr marL="262835" indent="-285750" defTabSz="91431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Move curvature forwards to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Support upstream profiles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Reduce drag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Increase recovery length and gradient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Force transition</a:t>
            </a:r>
          </a:p>
          <a:p>
            <a:pPr marL="262835" indent="-285750" defTabSz="91431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Equally distribute curvature to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Reduce boundary layer growth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Create maximum load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needs support from downstream geometry</a:t>
            </a:r>
          </a:p>
          <a:p>
            <a:pPr marL="720000" lvl="1" indent="-285750" defTabSz="914318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FE14999-DC5C-457F-B011-8C8A3E77942E}"/>
              </a:ext>
            </a:extLst>
          </p:cNvPr>
          <p:cNvGrpSpPr/>
          <p:nvPr/>
        </p:nvGrpSpPr>
        <p:grpSpPr>
          <a:xfrm>
            <a:off x="1465151" y="5141936"/>
            <a:ext cx="290804" cy="290804"/>
            <a:chOff x="1453246" y="5144317"/>
            <a:chExt cx="290804" cy="29080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4772EB1-5283-4D42-AFE2-4A2C9A0991AF}"/>
                </a:ext>
              </a:extLst>
            </p:cNvPr>
            <p:cNvSpPr/>
            <p:nvPr/>
          </p:nvSpPr>
          <p:spPr>
            <a:xfrm>
              <a:off x="1497806" y="5202986"/>
              <a:ext cx="188119" cy="211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Warnung mit einfarbiger Füllung">
              <a:extLst>
                <a:ext uri="{FF2B5EF4-FFF2-40B4-BE49-F238E27FC236}">
                  <a16:creationId xmlns:a16="http://schemas.microsoft.com/office/drawing/2014/main" id="{60F384E8-0AEE-4295-A5CA-73133E425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53246" y="5144317"/>
              <a:ext cx="290804" cy="290804"/>
            </a:xfrm>
            <a:prstGeom prst="rect">
              <a:avLst/>
            </a:prstGeom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512A0626-E93C-474B-8FC5-14D133CD7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10576" b="11885"/>
          <a:stretch/>
        </p:blipFill>
        <p:spPr bwMode="auto">
          <a:xfrm flipH="1">
            <a:off x="6293943" y="241300"/>
            <a:ext cx="5474723" cy="31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0D32A96-A8D9-4412-8C3A-4580BD5DA129}"/>
              </a:ext>
            </a:extLst>
          </p:cNvPr>
          <p:cNvSpPr/>
          <p:nvPr/>
        </p:nvSpPr>
        <p:spPr>
          <a:xfrm>
            <a:off x="6335486" y="737507"/>
            <a:ext cx="5374821" cy="1843108"/>
          </a:xfrm>
          <a:custGeom>
            <a:avLst/>
            <a:gdLst>
              <a:gd name="connsiteX0" fmla="*/ 0 w 5374821"/>
              <a:gd name="connsiteY0" fmla="*/ 0 h 1843108"/>
              <a:gd name="connsiteX1" fmla="*/ 225878 w 5374821"/>
              <a:gd name="connsiteY1" fmla="*/ 805543 h 1843108"/>
              <a:gd name="connsiteX2" fmla="*/ 555171 w 5374821"/>
              <a:gd name="connsiteY2" fmla="*/ 1660072 h 1843108"/>
              <a:gd name="connsiteX3" fmla="*/ 982435 w 5374821"/>
              <a:gd name="connsiteY3" fmla="*/ 1823357 h 1843108"/>
              <a:gd name="connsiteX4" fmla="*/ 3211285 w 5374821"/>
              <a:gd name="connsiteY4" fmla="*/ 1787979 h 1843108"/>
              <a:gd name="connsiteX5" fmla="*/ 4030435 w 5374821"/>
              <a:gd name="connsiteY5" fmla="*/ 1355272 h 1843108"/>
              <a:gd name="connsiteX6" fmla="*/ 4784271 w 5374821"/>
              <a:gd name="connsiteY6" fmla="*/ 544286 h 1843108"/>
              <a:gd name="connsiteX7" fmla="*/ 5206093 w 5374821"/>
              <a:gd name="connsiteY7" fmla="*/ 166007 h 1843108"/>
              <a:gd name="connsiteX8" fmla="*/ 5374821 w 5374821"/>
              <a:gd name="connsiteY8" fmla="*/ 119743 h 18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4821" h="1843108">
                <a:moveTo>
                  <a:pt x="0" y="0"/>
                </a:moveTo>
                <a:cubicBezTo>
                  <a:pt x="66675" y="264432"/>
                  <a:pt x="133350" y="528864"/>
                  <a:pt x="225878" y="805543"/>
                </a:cubicBezTo>
                <a:cubicBezTo>
                  <a:pt x="318407" y="1082222"/>
                  <a:pt x="429078" y="1490436"/>
                  <a:pt x="555171" y="1660072"/>
                </a:cubicBezTo>
                <a:cubicBezTo>
                  <a:pt x="681264" y="1829708"/>
                  <a:pt x="539749" y="1802039"/>
                  <a:pt x="982435" y="1823357"/>
                </a:cubicBezTo>
                <a:cubicBezTo>
                  <a:pt x="1425121" y="1844675"/>
                  <a:pt x="2703285" y="1865993"/>
                  <a:pt x="3211285" y="1787979"/>
                </a:cubicBezTo>
                <a:cubicBezTo>
                  <a:pt x="3719285" y="1709965"/>
                  <a:pt x="3768271" y="1562554"/>
                  <a:pt x="4030435" y="1355272"/>
                </a:cubicBezTo>
                <a:cubicBezTo>
                  <a:pt x="4292599" y="1147990"/>
                  <a:pt x="4588328" y="742497"/>
                  <a:pt x="4784271" y="544286"/>
                </a:cubicBezTo>
                <a:cubicBezTo>
                  <a:pt x="4980214" y="346075"/>
                  <a:pt x="5107668" y="236764"/>
                  <a:pt x="5206093" y="166007"/>
                </a:cubicBezTo>
                <a:cubicBezTo>
                  <a:pt x="5304518" y="95250"/>
                  <a:pt x="5339669" y="107496"/>
                  <a:pt x="5374821" y="119743"/>
                </a:cubicBezTo>
              </a:path>
            </a:pathLst>
          </a:cu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22CEF-E34E-426A-B5EB-105B7C20760E}"/>
              </a:ext>
            </a:extLst>
          </p:cNvPr>
          <p:cNvCxnSpPr>
            <a:cxnSpLocks/>
          </p:cNvCxnSpPr>
          <p:nvPr/>
        </p:nvCxnSpPr>
        <p:spPr>
          <a:xfrm flipH="1">
            <a:off x="6243488" y="705818"/>
            <a:ext cx="5474725" cy="0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111020-D983-478C-B59E-4EA0E8B71A22}"/>
              </a:ext>
            </a:extLst>
          </p:cNvPr>
          <p:cNvSpPr txBox="1"/>
          <p:nvPr/>
        </p:nvSpPr>
        <p:spPr>
          <a:xfrm rot="18811433">
            <a:off x="9765407" y="1080650"/>
            <a:ext cx="2216709" cy="284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solidFill>
                  <a:srgbClr val="FF0000"/>
                </a:solidFill>
              </a:rPr>
              <a:t>Pressure recovery region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F709DC-CC7F-42FC-9156-84930D1A1136}"/>
              </a:ext>
            </a:extLst>
          </p:cNvPr>
          <p:cNvSpPr/>
          <p:nvPr/>
        </p:nvSpPr>
        <p:spPr>
          <a:xfrm>
            <a:off x="10040271" y="748391"/>
            <a:ext cx="1632857" cy="1533239"/>
          </a:xfrm>
          <a:custGeom>
            <a:avLst/>
            <a:gdLst>
              <a:gd name="connsiteX0" fmla="*/ 0 w 1632857"/>
              <a:gd name="connsiteY0" fmla="*/ 1533239 h 1533239"/>
              <a:gd name="connsiteX1" fmla="*/ 642257 w 1632857"/>
              <a:gd name="connsiteY1" fmla="*/ 863767 h 1533239"/>
              <a:gd name="connsiteX2" fmla="*/ 1162050 w 1632857"/>
              <a:gd name="connsiteY2" fmla="*/ 308596 h 1533239"/>
              <a:gd name="connsiteX3" fmla="*/ 1476375 w 1632857"/>
              <a:gd name="connsiteY3" fmla="*/ 47339 h 1533239"/>
              <a:gd name="connsiteX4" fmla="*/ 1632857 w 1632857"/>
              <a:gd name="connsiteY4" fmla="*/ 1074 h 1533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857" h="1533239">
                <a:moveTo>
                  <a:pt x="0" y="1533239"/>
                </a:moveTo>
                <a:lnTo>
                  <a:pt x="642257" y="863767"/>
                </a:lnTo>
                <a:cubicBezTo>
                  <a:pt x="835932" y="659660"/>
                  <a:pt x="1023030" y="444667"/>
                  <a:pt x="1162050" y="308596"/>
                </a:cubicBezTo>
                <a:cubicBezTo>
                  <a:pt x="1301070" y="172525"/>
                  <a:pt x="1397907" y="98593"/>
                  <a:pt x="1476375" y="47339"/>
                </a:cubicBezTo>
                <a:cubicBezTo>
                  <a:pt x="1554843" y="-3915"/>
                  <a:pt x="1593850" y="-1421"/>
                  <a:pt x="1632857" y="1074"/>
                </a:cubicBezTo>
              </a:path>
            </a:pathLst>
          </a:custGeom>
          <a:ln w="28575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567C885-1FF9-4D3A-9E2B-F48CFC4414CB}"/>
              </a:ext>
            </a:extLst>
          </p:cNvPr>
          <p:cNvSpPr/>
          <p:nvPr/>
        </p:nvSpPr>
        <p:spPr>
          <a:xfrm>
            <a:off x="7499101" y="761088"/>
            <a:ext cx="4202292" cy="2363372"/>
          </a:xfrm>
          <a:custGeom>
            <a:avLst/>
            <a:gdLst>
              <a:gd name="connsiteX0" fmla="*/ 0 w 3173186"/>
              <a:gd name="connsiteY0" fmla="*/ 2042886 h 2042886"/>
              <a:gd name="connsiteX1" fmla="*/ 413657 w 3173186"/>
              <a:gd name="connsiteY1" fmla="*/ 1458686 h 2042886"/>
              <a:gd name="connsiteX2" fmla="*/ 928915 w 3173186"/>
              <a:gd name="connsiteY2" fmla="*/ 943428 h 2042886"/>
              <a:gd name="connsiteX3" fmla="*/ 1540329 w 3173186"/>
              <a:gd name="connsiteY3" fmla="*/ 469900 h 2042886"/>
              <a:gd name="connsiteX4" fmla="*/ 2383972 w 3173186"/>
              <a:gd name="connsiteY4" fmla="*/ 112486 h 2042886"/>
              <a:gd name="connsiteX5" fmla="*/ 3173186 w 3173186"/>
              <a:gd name="connsiteY5" fmla="*/ 0 h 204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3186" h="2042886">
                <a:moveTo>
                  <a:pt x="0" y="2042886"/>
                </a:moveTo>
                <a:cubicBezTo>
                  <a:pt x="129419" y="1842407"/>
                  <a:pt x="258838" y="1641929"/>
                  <a:pt x="413657" y="1458686"/>
                </a:cubicBezTo>
                <a:cubicBezTo>
                  <a:pt x="568476" y="1275443"/>
                  <a:pt x="741136" y="1108226"/>
                  <a:pt x="928915" y="943428"/>
                </a:cubicBezTo>
                <a:cubicBezTo>
                  <a:pt x="1116694" y="778630"/>
                  <a:pt x="1297820" y="608390"/>
                  <a:pt x="1540329" y="469900"/>
                </a:cubicBezTo>
                <a:cubicBezTo>
                  <a:pt x="1782839" y="331410"/>
                  <a:pt x="2111829" y="190803"/>
                  <a:pt x="2383972" y="112486"/>
                </a:cubicBezTo>
                <a:cubicBezTo>
                  <a:pt x="2656115" y="34169"/>
                  <a:pt x="2914650" y="17084"/>
                  <a:pt x="3173186" y="0"/>
                </a:cubicBezTo>
              </a:path>
            </a:pathLst>
          </a:custGeom>
          <a:ln w="28575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11883-40EF-4B3F-8749-CF024A4A3BEF}"/>
              </a:ext>
            </a:extLst>
          </p:cNvPr>
          <p:cNvSpPr txBox="1"/>
          <p:nvPr/>
        </p:nvSpPr>
        <p:spPr>
          <a:xfrm>
            <a:off x="11740186" y="1470348"/>
            <a:ext cx="56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</a:t>
            </a:r>
          </a:p>
        </p:txBody>
      </p:sp>
    </p:spTree>
    <p:extLst>
      <p:ext uri="{BB962C8B-B14F-4D97-AF65-F5344CB8AC3E}">
        <p14:creationId xmlns:p14="http://schemas.microsoft.com/office/powerpoint/2010/main" val="43956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76B8B8-4A43-4073-A29A-EB9605AC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Wh</a:t>
            </a:r>
            <a:r>
              <a:rPr lang="en-GB" b="1" i="1" dirty="0">
                <a:solidFill>
                  <a:srgbClr val="00A0DE"/>
                </a:solidFill>
                <a:latin typeface="Avenir Medium" panose="02000503020000020003"/>
              </a:rPr>
              <a:t>y more elements?</a:t>
            </a:r>
            <a:endParaRPr lang="en-GB" sz="1300" b="1" i="1" dirty="0">
              <a:solidFill>
                <a:srgbClr val="00A0DE"/>
              </a:solidFill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Re-energize boundary layer on suction surface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Increase capability of flow turning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DRS implementation (rear wing)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Delay/avoid stall at low ride heights (front wing)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dirty="0">
              <a:latin typeface="Avenir Medium" panose="02000503020000020003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Wh</a:t>
            </a:r>
            <a:r>
              <a:rPr lang="en-GB" b="1" i="1" dirty="0">
                <a:solidFill>
                  <a:srgbClr val="00A0DE"/>
                </a:solidFill>
                <a:latin typeface="Avenir Medium" panose="02000503020000020003"/>
              </a:rPr>
              <a:t>y less elements?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More load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Less lossy departing flow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Easier to develop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Lighter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b="1" i="1" dirty="0">
              <a:solidFill>
                <a:srgbClr val="00A0DE"/>
              </a:solidFill>
              <a:latin typeface="Avenir Medium" panose="02000503020000020003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8CEA0E8-7E21-4610-8582-13A835C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 Element Wing Cascades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886AB-F63D-4211-BEA3-0ADF77DD7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63E0FE-BC90-4347-9958-CCE898053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" t="37983" r="50461" b="17811"/>
          <a:stretch/>
        </p:blipFill>
        <p:spPr>
          <a:xfrm>
            <a:off x="5175381" y="3315478"/>
            <a:ext cx="6756954" cy="275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76B8B8-4A43-4073-A29A-EB9605AC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i="1" dirty="0">
                <a:solidFill>
                  <a:srgbClr val="00A0DE"/>
                </a:solidFill>
                <a:latin typeface="Avenir Medium" panose="02000503020000020003"/>
              </a:rPr>
              <a:t>Slot gaps</a:t>
            </a:r>
            <a:endParaRPr lang="en-GB" sz="1300" b="1" i="1" dirty="0">
              <a:solidFill>
                <a:srgbClr val="00A0DE"/>
              </a:solidFill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Allow high energy flow from pressure side to suction side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Decrease slot gap size to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/>
              <a:t>Support upstream profile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/>
              <a:t>Increase overall load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Increase slot gap size to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/>
              <a:t>Allow more air going through</a:t>
            </a:r>
          </a:p>
          <a:p>
            <a:pPr marL="720000" lvl="1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/>
              <a:t>Support downstream profile</a:t>
            </a:r>
          </a:p>
          <a:p>
            <a:pPr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>
              <a:latin typeface="Avenir Medium" panose="02000503020000020003"/>
            </a:endParaRP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8CEA0E8-7E21-4610-8582-13A835C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 Element Wing Cascades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886AB-F63D-4211-BEA3-0ADF77DD7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7CCC25-AFF1-421B-9242-801E59538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6" t="1951" r="1312"/>
          <a:stretch/>
        </p:blipFill>
        <p:spPr>
          <a:xfrm>
            <a:off x="5281361" y="2475723"/>
            <a:ext cx="6651359" cy="36600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980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76B8B8-4A43-4073-A29A-EB9605AC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i="1" dirty="0">
                <a:solidFill>
                  <a:srgbClr val="00A0DE"/>
                </a:solidFill>
                <a:latin typeface="Avenir Medium" panose="02000503020000020003"/>
              </a:rPr>
              <a:t>Curvature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Avoid large Cp jumps between elements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Move curvature forward to support upstream element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Supported elements can have significant amount of trailing edge curvature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dirty="0">
              <a:latin typeface="Avenir Medium" panose="02000503020000020003"/>
            </a:endParaRP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8CEA0E8-7E21-4610-8582-13A835C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 Element Wing Cascades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886AB-F63D-4211-BEA3-0ADF77DD7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48231D3-2B22-4B83-8C66-B26EDC0853E0}"/>
              </a:ext>
            </a:extLst>
          </p:cNvPr>
          <p:cNvGrpSpPr/>
          <p:nvPr/>
        </p:nvGrpSpPr>
        <p:grpSpPr>
          <a:xfrm>
            <a:off x="7248525" y="1137644"/>
            <a:ext cx="4126706" cy="5029824"/>
            <a:chOff x="7248525" y="1137644"/>
            <a:chExt cx="4126706" cy="502982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80D1A1-1630-4142-A14B-E40D957BA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" t="36122" r="50512" b="17414"/>
            <a:stretch/>
          </p:blipFill>
          <p:spPr>
            <a:xfrm>
              <a:off x="7431881" y="1137644"/>
              <a:ext cx="3769519" cy="1550665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CDB8065-D6BF-43B0-8FCC-D39A112A2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89" t="3630" r="875" b="3366"/>
            <a:stretch/>
          </p:blipFill>
          <p:spPr>
            <a:xfrm>
              <a:off x="7248525" y="2697955"/>
              <a:ext cx="4126706" cy="3469513"/>
            </a:xfrm>
            <a:prstGeom prst="rect">
              <a:avLst/>
            </a:prstGeom>
          </p:spPr>
        </p:pic>
      </p:grp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701A53A-7813-47FC-A547-A99A1576C974}"/>
              </a:ext>
            </a:extLst>
          </p:cNvPr>
          <p:cNvCxnSpPr>
            <a:cxnSpLocks/>
          </p:cNvCxnSpPr>
          <p:nvPr/>
        </p:nvCxnSpPr>
        <p:spPr>
          <a:xfrm flipV="1">
            <a:off x="9405461" y="4405630"/>
            <a:ext cx="0" cy="32766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49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0F45A21-63A2-4A15-8C3C-941FCD0E5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5" t="49329" r="54127" b="24467"/>
          <a:stretch/>
        </p:blipFill>
        <p:spPr>
          <a:xfrm>
            <a:off x="5153453" y="2317750"/>
            <a:ext cx="6835347" cy="3626264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A9B1108-B5BC-42A3-9C20-8A289CDDB0AA}"/>
              </a:ext>
            </a:extLst>
          </p:cNvPr>
          <p:cNvCxnSpPr>
            <a:cxnSpLocks/>
          </p:cNvCxnSpPr>
          <p:nvPr/>
        </p:nvCxnSpPr>
        <p:spPr>
          <a:xfrm flipV="1">
            <a:off x="9679781" y="2836069"/>
            <a:ext cx="2259807" cy="135016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28CEA0E8-7E21-4610-8582-13A835C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 Element Wing Cascades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886AB-F63D-4211-BEA3-0ADF77DD7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48</a:t>
            </a:fld>
            <a:endParaRPr lang="en-US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349344-2590-418B-9DDA-49CB08CCE7A0}"/>
              </a:ext>
            </a:extLst>
          </p:cNvPr>
          <p:cNvCxnSpPr>
            <a:cxnSpLocks/>
          </p:cNvCxnSpPr>
          <p:nvPr/>
        </p:nvCxnSpPr>
        <p:spPr>
          <a:xfrm flipV="1">
            <a:off x="9679781" y="2836069"/>
            <a:ext cx="2259807" cy="135016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C5F923E-263E-4EF9-8778-E354BE22C0C0}"/>
              </a:ext>
            </a:extLst>
          </p:cNvPr>
          <p:cNvCxnSpPr>
            <a:cxnSpLocks/>
          </p:cNvCxnSpPr>
          <p:nvPr/>
        </p:nvCxnSpPr>
        <p:spPr>
          <a:xfrm>
            <a:off x="9891712" y="3830683"/>
            <a:ext cx="97631" cy="176213"/>
          </a:xfrm>
          <a:prstGeom prst="line">
            <a:avLst/>
          </a:prstGeom>
          <a:ln w="1270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AB8ADC1B-FAA6-48C0-900F-3B3F70A9F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96" y="1655014"/>
            <a:ext cx="10177091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i="1" dirty="0">
                <a:solidFill>
                  <a:srgbClr val="00A0DE"/>
                </a:solidFill>
                <a:latin typeface="Avenir Medium" panose="02000503020000020003"/>
              </a:rPr>
              <a:t>Departure angle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Leave space for flow through slot gap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Avenir Medium" panose="02000503020000020003"/>
              </a:rPr>
              <a:t>Increase departure angle to transfer load to forward element (offload upstream element)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Avenir Medium" panose="02000503020000020003"/>
              </a:rPr>
              <a:t>Decrease departure angle to transfer load to downstream element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dirty="0">
              <a:latin typeface="Avenir Medium" panose="02000503020000020003"/>
            </a:endParaRPr>
          </a:p>
          <a:p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D66CF4EE-0CD4-481C-A383-97FD6315C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15" t="34100" r="27808" b="32326"/>
          <a:stretch/>
        </p:blipFill>
        <p:spPr>
          <a:xfrm>
            <a:off x="348528" y="3261050"/>
            <a:ext cx="4755714" cy="25856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9399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8CEA0E8-7E21-4610-8582-13A835C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 Element Wing Cascades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886AB-F63D-4211-BEA3-0ADF77DD7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F45A21-63A2-4A15-8C3C-941FCD0E5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5" t="49329" r="54127" b="24467"/>
          <a:stretch/>
        </p:blipFill>
        <p:spPr>
          <a:xfrm>
            <a:off x="5153453" y="2317750"/>
            <a:ext cx="6835347" cy="362626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349344-2590-418B-9DDA-49CB08CCE7A0}"/>
              </a:ext>
            </a:extLst>
          </p:cNvPr>
          <p:cNvCxnSpPr>
            <a:cxnSpLocks/>
          </p:cNvCxnSpPr>
          <p:nvPr/>
        </p:nvCxnSpPr>
        <p:spPr>
          <a:xfrm flipV="1">
            <a:off x="9679781" y="2836069"/>
            <a:ext cx="2259807" cy="135016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4CC06AC-7053-4A09-89CA-43B550949CD5}"/>
              </a:ext>
            </a:extLst>
          </p:cNvPr>
          <p:cNvCxnSpPr>
            <a:cxnSpLocks/>
          </p:cNvCxnSpPr>
          <p:nvPr/>
        </p:nvCxnSpPr>
        <p:spPr>
          <a:xfrm flipV="1">
            <a:off x="9679781" y="2616994"/>
            <a:ext cx="2109788" cy="15692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F90E2A1-F948-4D18-819F-A4C0A91B4063}"/>
              </a:ext>
            </a:extLst>
          </p:cNvPr>
          <p:cNvCxnSpPr>
            <a:cxnSpLocks/>
          </p:cNvCxnSpPr>
          <p:nvPr/>
        </p:nvCxnSpPr>
        <p:spPr>
          <a:xfrm flipH="1" flipV="1">
            <a:off x="11175206" y="3090863"/>
            <a:ext cx="92869" cy="126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5C62CA03-0991-479A-9831-47F554DF8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96" y="1655014"/>
            <a:ext cx="10177091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i="1" dirty="0">
                <a:solidFill>
                  <a:srgbClr val="00A0DE"/>
                </a:solidFill>
                <a:latin typeface="Avenir Medium" panose="02000503020000020003"/>
              </a:rPr>
              <a:t>Departure angle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Leave space for flow through slot gap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Increase departure angle to transfer load to forward element (offload upstream element)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Avenir Medium" panose="02000503020000020003"/>
              </a:rPr>
              <a:t>Decrease departure angle to transfer load to downstream element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dirty="0">
              <a:latin typeface="Avenir Medium" panose="02000503020000020003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464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3C51051-3E15-423E-A1D7-CE5078DE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Laptime</a:t>
            </a:r>
            <a:r>
              <a:rPr lang="de-DE" dirty="0"/>
              <a:t> </a:t>
            </a:r>
            <a:r>
              <a:rPr lang="de-DE" dirty="0" err="1"/>
              <a:t>improvements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Aerodynamics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62293C-4C81-477A-99A1-E22F7684B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3D69501F-2AFE-4BB7-BEF4-6479ED74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57" y="1694096"/>
            <a:ext cx="4267200" cy="4034442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980A5D60-B94B-4CC7-80EB-9B94C21D9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9923" y="1727962"/>
            <a:ext cx="3548148" cy="4034442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7F7430EF-4B93-482C-8A56-71B17C72E8EA}"/>
              </a:ext>
            </a:extLst>
          </p:cNvPr>
          <p:cNvSpPr/>
          <p:nvPr/>
        </p:nvSpPr>
        <p:spPr>
          <a:xfrm>
            <a:off x="7149923" y="5775001"/>
            <a:ext cx="3548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venir Medium" panose="02000503020000020003"/>
              </a:rPr>
              <a:t>Schuetz, Thomas. (2016). </a:t>
            </a:r>
            <a:r>
              <a:rPr lang="en-GB" sz="1200" i="1" dirty="0">
                <a:latin typeface="Avenir Medium" panose="02000503020000020003"/>
              </a:rPr>
              <a:t>Aerodynamics of Road Vehicles (5th Edition)</a:t>
            </a:r>
            <a:endParaRPr lang="en-GB" sz="1200" dirty="0">
              <a:latin typeface="Avenir Medium" panose="02000503020000020003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7FD67E9-0152-4695-8B8C-C15BDDB5B378}"/>
              </a:ext>
            </a:extLst>
          </p:cNvPr>
          <p:cNvSpPr/>
          <p:nvPr/>
        </p:nvSpPr>
        <p:spPr>
          <a:xfrm>
            <a:off x="1393857" y="5741135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venir Medium" panose="02000503020000020003"/>
              </a:rPr>
              <a:t>Katz, Joseph. (1995). </a:t>
            </a:r>
            <a:r>
              <a:rPr lang="en-GB" sz="1200" i="1" dirty="0">
                <a:latin typeface="Avenir Medium" panose="02000503020000020003"/>
              </a:rPr>
              <a:t>Race Car Aerodynamics: Designing for Speed</a:t>
            </a:r>
            <a:endParaRPr lang="en-GB" sz="1200" dirty="0"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216828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886AB-F63D-4211-BEA3-0ADF77DD7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F45A21-63A2-4A15-8C3C-941FCD0E5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5" t="49329" r="54127" b="24467"/>
          <a:stretch/>
        </p:blipFill>
        <p:spPr>
          <a:xfrm>
            <a:off x="5153453" y="2317750"/>
            <a:ext cx="6835347" cy="3626264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A349344-2590-418B-9DDA-49CB08CCE7A0}"/>
              </a:ext>
            </a:extLst>
          </p:cNvPr>
          <p:cNvCxnSpPr>
            <a:cxnSpLocks/>
          </p:cNvCxnSpPr>
          <p:nvPr/>
        </p:nvCxnSpPr>
        <p:spPr>
          <a:xfrm flipV="1">
            <a:off x="9679781" y="2836069"/>
            <a:ext cx="2259807" cy="135016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7222F00-F92C-42B8-9486-E108FBED2369}"/>
              </a:ext>
            </a:extLst>
          </p:cNvPr>
          <p:cNvCxnSpPr>
            <a:cxnSpLocks/>
          </p:cNvCxnSpPr>
          <p:nvPr/>
        </p:nvCxnSpPr>
        <p:spPr>
          <a:xfrm>
            <a:off x="11294268" y="3265884"/>
            <a:ext cx="140495" cy="31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83357E6-00BE-40E5-B1ED-4B15A51FA823}"/>
              </a:ext>
            </a:extLst>
          </p:cNvPr>
          <p:cNvCxnSpPr>
            <a:cxnSpLocks/>
          </p:cNvCxnSpPr>
          <p:nvPr/>
        </p:nvCxnSpPr>
        <p:spPr>
          <a:xfrm flipV="1">
            <a:off x="9679781" y="3355181"/>
            <a:ext cx="2495550" cy="83105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ADB55098-7F46-4E45-9265-CFE339EB6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96" y="1655014"/>
            <a:ext cx="10177091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i="1" dirty="0">
                <a:solidFill>
                  <a:srgbClr val="00A0DE"/>
                </a:solidFill>
                <a:latin typeface="Avenir Medium" panose="02000503020000020003"/>
              </a:rPr>
              <a:t>Departure angle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Leave space for flow through slot gap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Increase departure angle to transfer load to forward element (offload upstream element)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dirty="0">
                <a:latin typeface="Avenir Medium" panose="02000503020000020003"/>
              </a:rPr>
              <a:t>Decrease departure angle to transfer load to downstream element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dirty="0">
              <a:latin typeface="Avenir Medium" panose="02000503020000020003"/>
            </a:endParaRPr>
          </a:p>
          <a:p>
            <a:endParaRPr lang="de-DE" dirty="0"/>
          </a:p>
        </p:txBody>
      </p:sp>
      <p:sp>
        <p:nvSpPr>
          <p:cNvPr id="15" name="Titel 2">
            <a:extLst>
              <a:ext uri="{FF2B5EF4-FFF2-40B4-BE49-F238E27FC236}">
                <a16:creationId xmlns:a16="http://schemas.microsoft.com/office/drawing/2014/main" id="{DFE75809-D865-48BE-B69E-4211826D5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97" y="356137"/>
            <a:ext cx="10177091" cy="965614"/>
          </a:xfrm>
        </p:spPr>
        <p:txBody>
          <a:bodyPr/>
          <a:lstStyle/>
          <a:p>
            <a:r>
              <a:rPr lang="en-GB" dirty="0"/>
              <a:t>Multi Element Wing Cascades</a:t>
            </a:r>
          </a:p>
        </p:txBody>
      </p:sp>
    </p:spTree>
    <p:extLst>
      <p:ext uri="{BB962C8B-B14F-4D97-AF65-F5344CB8AC3E}">
        <p14:creationId xmlns:p14="http://schemas.microsoft.com/office/powerpoint/2010/main" val="141147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8CEA0E8-7E21-4610-8582-13A835C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Muti Element Wing Cascades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9886AB-F63D-4211-BEA3-0ADF77DD7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2" name="Picture 8" descr="Gif">
            <a:extLst>
              <a:ext uri="{FF2B5EF4-FFF2-40B4-BE49-F238E27FC236}">
                <a16:creationId xmlns:a16="http://schemas.microsoft.com/office/drawing/2014/main" id="{BC82CBB0-F4CB-4D2D-AE55-35E46E2BD1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" r="6391"/>
          <a:stretch>
            <a:fillRect/>
          </a:stretch>
        </p:blipFill>
        <p:spPr bwMode="auto">
          <a:xfrm>
            <a:off x="430262" y="180401"/>
            <a:ext cx="5892379" cy="294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64A320F-A9C2-4B87-94BF-3D5CD53CB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2" r="13832" b="3165"/>
          <a:stretch/>
        </p:blipFill>
        <p:spPr>
          <a:xfrm>
            <a:off x="6502771" y="180401"/>
            <a:ext cx="5533982" cy="2946189"/>
          </a:xfrm>
          <a:prstGeom prst="rect">
            <a:avLst/>
          </a:prstGeom>
        </p:spPr>
      </p:pic>
      <p:pic>
        <p:nvPicPr>
          <p:cNvPr id="14" name="Picture 8" descr="Gif">
            <a:extLst>
              <a:ext uri="{FF2B5EF4-FFF2-40B4-BE49-F238E27FC236}">
                <a16:creationId xmlns:a16="http://schemas.microsoft.com/office/drawing/2014/main" id="{2EBAF6ED-CA17-4B52-8127-ADF0E9EA88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" r="6391"/>
          <a:stretch>
            <a:fillRect/>
          </a:stretch>
        </p:blipFill>
        <p:spPr bwMode="auto">
          <a:xfrm>
            <a:off x="430261" y="3216296"/>
            <a:ext cx="5892379" cy="294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0C9581-7890-497A-B280-3BB777F54E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050"/>
          <a:stretch/>
        </p:blipFill>
        <p:spPr>
          <a:xfrm>
            <a:off x="6502770" y="3216296"/>
            <a:ext cx="5533983" cy="2946190"/>
          </a:xfrm>
          <a:prstGeom prst="rect">
            <a:avLst/>
          </a:prstGeom>
        </p:spPr>
      </p:pic>
      <p:pic>
        <p:nvPicPr>
          <p:cNvPr id="16" name="Picture 2" descr="Der Rennstall der Hochschule Esslingen stellt sich vor">
            <a:extLst>
              <a:ext uri="{FF2B5EF4-FFF2-40B4-BE49-F238E27FC236}">
                <a16:creationId xmlns:a16="http://schemas.microsoft.com/office/drawing/2014/main" id="{A84FBFEB-6523-4392-92EA-C95A3A5F8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109" y="6264227"/>
            <a:ext cx="767179" cy="2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51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45337E-7099-41BC-A58A-26C737AD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36A0C-8713-4378-847F-4FD8BC63E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C1F881A-621E-4072-8699-2E66533D7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21865"/>
              </p:ext>
            </p:extLst>
          </p:nvPr>
        </p:nvGraphicFramePr>
        <p:xfrm>
          <a:off x="4217437" y="1498895"/>
          <a:ext cx="7781730" cy="47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111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 animBg="0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45337E-7099-41BC-A58A-26C737AD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36A0C-8713-4378-847F-4FD8BC63E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C1F881A-621E-4072-8699-2E66533D70E0}"/>
              </a:ext>
            </a:extLst>
          </p:cNvPr>
          <p:cNvGraphicFramePr>
            <a:graphicFrameLocks noGrp="1"/>
          </p:cNvGraphicFramePr>
          <p:nvPr/>
        </p:nvGraphicFramePr>
        <p:xfrm>
          <a:off x="4217437" y="1498895"/>
          <a:ext cx="7781730" cy="47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E87C045-8AEA-4E25-B305-2A02439AB1D1}"/>
              </a:ext>
            </a:extLst>
          </p:cNvPr>
          <p:cNvSpPr/>
          <p:nvPr/>
        </p:nvSpPr>
        <p:spPr>
          <a:xfrm>
            <a:off x="1051249" y="1736229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Improving the Tool Kit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Improved simulation accuracy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Better utilisation of data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Quicker turnaround times</a:t>
            </a:r>
          </a:p>
        </p:txBody>
      </p:sp>
    </p:spTree>
    <p:extLst>
      <p:ext uri="{BB962C8B-B14F-4D97-AF65-F5344CB8AC3E}">
        <p14:creationId xmlns:p14="http://schemas.microsoft.com/office/powerpoint/2010/main" val="249084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413BE-5A5A-402A-A78E-9A404249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2A4F1-8225-4F68-8AFA-8BB5F804AE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CB492FA-0405-4187-B053-6B82F5D015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7687494"/>
              </p:ext>
            </p:extLst>
          </p:nvPr>
        </p:nvGraphicFramePr>
        <p:xfrm>
          <a:off x="1140196" y="1760376"/>
          <a:ext cx="10177091" cy="4124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BBA86A-ABEB-484A-9FA8-E5593C1DEF86}"/>
              </a:ext>
            </a:extLst>
          </p:cNvPr>
          <p:cNvCxnSpPr>
            <a:cxnSpLocks/>
          </p:cNvCxnSpPr>
          <p:nvPr/>
        </p:nvCxnSpPr>
        <p:spPr>
          <a:xfrm>
            <a:off x="8484637" y="2960914"/>
            <a:ext cx="796212" cy="348343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87EFA2-CFD5-45FF-AA75-C8C9FC566D0E}"/>
              </a:ext>
            </a:extLst>
          </p:cNvPr>
          <p:cNvSpPr txBox="1"/>
          <p:nvPr/>
        </p:nvSpPr>
        <p:spPr>
          <a:xfrm rot="1399001">
            <a:off x="8250531" y="3212868"/>
            <a:ext cx="1588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1B1BED"/>
                </a:solidFill>
              </a:rPr>
              <a:t>smarter mesh</a:t>
            </a:r>
          </a:p>
        </p:txBody>
      </p:sp>
      <p:cxnSp>
        <p:nvCxnSpPr>
          <p:cNvPr id="9" name="Straight Arrow Connector 9">
            <a:extLst>
              <a:ext uri="{FF2B5EF4-FFF2-40B4-BE49-F238E27FC236}">
                <a16:creationId xmlns:a16="http://schemas.microsoft.com/office/drawing/2014/main" id="{68EFDA0C-2654-47E7-90B4-40EAE2E1A46F}"/>
              </a:ext>
            </a:extLst>
          </p:cNvPr>
          <p:cNvCxnSpPr/>
          <p:nvPr/>
        </p:nvCxnSpPr>
        <p:spPr>
          <a:xfrm flipV="1">
            <a:off x="2282890" y="3893976"/>
            <a:ext cx="5212702" cy="61582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25533D-741D-4DEA-87BB-7AA6D226123D}"/>
              </a:ext>
            </a:extLst>
          </p:cNvPr>
          <p:cNvSpPr txBox="1"/>
          <p:nvPr/>
        </p:nvSpPr>
        <p:spPr>
          <a:xfrm rot="21223916">
            <a:off x="3788744" y="3978614"/>
            <a:ext cx="1566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1B1BED"/>
                </a:solidFill>
              </a:rPr>
              <a:t>improve accuracy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F594BB-E655-4DB5-826E-BE8D872F3320}"/>
              </a:ext>
            </a:extLst>
          </p:cNvPr>
          <p:cNvCxnSpPr>
            <a:cxnSpLocks/>
          </p:cNvCxnSpPr>
          <p:nvPr/>
        </p:nvCxnSpPr>
        <p:spPr>
          <a:xfrm flipV="1">
            <a:off x="7515146" y="2811624"/>
            <a:ext cx="739336" cy="106991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5">
            <a:extLst>
              <a:ext uri="{FF2B5EF4-FFF2-40B4-BE49-F238E27FC236}">
                <a16:creationId xmlns:a16="http://schemas.microsoft.com/office/drawing/2014/main" id="{A80262BA-3AA9-43E9-8118-F6CA84205539}"/>
              </a:ext>
            </a:extLst>
          </p:cNvPr>
          <p:cNvSpPr txBox="1"/>
          <p:nvPr/>
        </p:nvSpPr>
        <p:spPr>
          <a:xfrm rot="18206209">
            <a:off x="7216379" y="3118693"/>
            <a:ext cx="108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1B1BED"/>
                </a:solidFill>
              </a:rPr>
              <a:t>new cluster</a:t>
            </a:r>
          </a:p>
        </p:txBody>
      </p:sp>
    </p:spTree>
    <p:extLst>
      <p:ext uri="{BB962C8B-B14F-4D97-AF65-F5344CB8AC3E}">
        <p14:creationId xmlns:p14="http://schemas.microsoft.com/office/powerpoint/2010/main" val="177702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series" animBg="0"/>
        </p:bldSub>
      </p:bldGraphic>
      <p:bldP spid="7" grpId="0"/>
      <p:bldP spid="11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413BE-5A5A-402A-A78E-9A404249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2A4F1-8225-4F68-8AFA-8BB5F804AE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CB492FA-0405-4187-B053-6B82F5D0159F}"/>
              </a:ext>
            </a:extLst>
          </p:cNvPr>
          <p:cNvGraphicFramePr>
            <a:graphicFrameLocks/>
          </p:cNvGraphicFramePr>
          <p:nvPr/>
        </p:nvGraphicFramePr>
        <p:xfrm>
          <a:off x="1140196" y="1760376"/>
          <a:ext cx="10177091" cy="4124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Arrow Connector 11">
            <a:extLst>
              <a:ext uri="{FF2B5EF4-FFF2-40B4-BE49-F238E27FC236}">
                <a16:creationId xmlns:a16="http://schemas.microsoft.com/office/drawing/2014/main" id="{8B20831A-4126-4FE5-9296-CC1D94D81343}"/>
              </a:ext>
            </a:extLst>
          </p:cNvPr>
          <p:cNvCxnSpPr>
            <a:cxnSpLocks/>
          </p:cNvCxnSpPr>
          <p:nvPr/>
        </p:nvCxnSpPr>
        <p:spPr>
          <a:xfrm flipV="1">
            <a:off x="8424582" y="2238935"/>
            <a:ext cx="867336" cy="477371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5">
            <a:extLst>
              <a:ext uri="{FF2B5EF4-FFF2-40B4-BE49-F238E27FC236}">
                <a16:creationId xmlns:a16="http://schemas.microsoft.com/office/drawing/2014/main" id="{E91A1812-7C65-4555-81CA-95D6A63F178F}"/>
              </a:ext>
            </a:extLst>
          </p:cNvPr>
          <p:cNvSpPr txBox="1"/>
          <p:nvPr/>
        </p:nvSpPr>
        <p:spPr>
          <a:xfrm rot="19845360">
            <a:off x="8039322" y="1707765"/>
            <a:ext cx="238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1B1BED"/>
                </a:solidFill>
              </a:rPr>
              <a:t>Changed spatial resolution of vol. mesh</a:t>
            </a:r>
          </a:p>
        </p:txBody>
      </p:sp>
    </p:spTree>
    <p:extLst>
      <p:ext uri="{BB962C8B-B14F-4D97-AF65-F5344CB8AC3E}">
        <p14:creationId xmlns:p14="http://schemas.microsoft.com/office/powerpoint/2010/main" val="379694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 animBg="0"/>
        </p:bldSub>
      </p:bldGraphic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413BE-5A5A-402A-A78E-9A404249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2A4F1-8225-4F68-8AFA-8BB5F804AE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CB492FA-0405-4187-B053-6B82F5D015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389393"/>
              </p:ext>
            </p:extLst>
          </p:nvPr>
        </p:nvGraphicFramePr>
        <p:xfrm>
          <a:off x="1140196" y="1760376"/>
          <a:ext cx="10177091" cy="4124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3A0780-F2F6-45FB-821E-AB61DF887934}"/>
              </a:ext>
            </a:extLst>
          </p:cNvPr>
          <p:cNvCxnSpPr>
            <a:cxnSpLocks/>
          </p:cNvCxnSpPr>
          <p:nvPr/>
        </p:nvCxnSpPr>
        <p:spPr>
          <a:xfrm>
            <a:off x="8448675" y="4810125"/>
            <a:ext cx="881063" cy="6667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5F2456-9C99-45FC-8BDC-46149BD01EC0}"/>
              </a:ext>
            </a:extLst>
          </p:cNvPr>
          <p:cNvSpPr txBox="1"/>
          <p:nvPr/>
        </p:nvSpPr>
        <p:spPr>
          <a:xfrm rot="230056">
            <a:off x="8333509" y="4358549"/>
            <a:ext cx="158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1B1BED"/>
                </a:solidFill>
              </a:rPr>
              <a:t>Fully automated CAD import</a:t>
            </a:r>
          </a:p>
        </p:txBody>
      </p:sp>
    </p:spTree>
    <p:extLst>
      <p:ext uri="{BB962C8B-B14F-4D97-AF65-F5344CB8AC3E}">
        <p14:creationId xmlns:p14="http://schemas.microsoft.com/office/powerpoint/2010/main" val="392857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 animBg="0"/>
        </p:bldSub>
      </p:bldGraphic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413BE-5A5A-402A-A78E-9A404249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2A4F1-8225-4F68-8AFA-8BB5F804AE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CB492FA-0405-4187-B053-6B82F5D0159F}"/>
              </a:ext>
            </a:extLst>
          </p:cNvPr>
          <p:cNvGraphicFramePr>
            <a:graphicFrameLocks/>
          </p:cNvGraphicFramePr>
          <p:nvPr/>
        </p:nvGraphicFramePr>
        <p:xfrm>
          <a:off x="1140196" y="1760376"/>
          <a:ext cx="10177091" cy="4124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3A0780-F2F6-45FB-821E-AB61DF887934}"/>
              </a:ext>
            </a:extLst>
          </p:cNvPr>
          <p:cNvCxnSpPr>
            <a:cxnSpLocks/>
          </p:cNvCxnSpPr>
          <p:nvPr/>
        </p:nvCxnSpPr>
        <p:spPr>
          <a:xfrm>
            <a:off x="8465976" y="4553339"/>
            <a:ext cx="877077" cy="25503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5F2456-9C99-45FC-8BDC-46149BD01EC0}"/>
              </a:ext>
            </a:extLst>
          </p:cNvPr>
          <p:cNvSpPr txBox="1"/>
          <p:nvPr/>
        </p:nvSpPr>
        <p:spPr>
          <a:xfrm rot="925809">
            <a:off x="8423648" y="4260678"/>
            <a:ext cx="1709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1B1BED"/>
                </a:solidFill>
              </a:rPr>
              <a:t>Improved surface meshing</a:t>
            </a:r>
          </a:p>
        </p:txBody>
      </p:sp>
    </p:spTree>
    <p:extLst>
      <p:ext uri="{BB962C8B-B14F-4D97-AF65-F5344CB8AC3E}">
        <p14:creationId xmlns:p14="http://schemas.microsoft.com/office/powerpoint/2010/main" val="184742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 animBg="0"/>
        </p:bldSub>
      </p:bldGraphic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413BE-5A5A-402A-A78E-9A404249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2A4F1-8225-4F68-8AFA-8BB5F804AE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CB492FA-0405-4187-B053-6B82F5D015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000072"/>
              </p:ext>
            </p:extLst>
          </p:nvPr>
        </p:nvGraphicFramePr>
        <p:xfrm>
          <a:off x="1140196" y="1760376"/>
          <a:ext cx="10177091" cy="4124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ACC8EB-315F-448C-8648-E62FAAA11671}"/>
              </a:ext>
            </a:extLst>
          </p:cNvPr>
          <p:cNvCxnSpPr>
            <a:cxnSpLocks/>
          </p:cNvCxnSpPr>
          <p:nvPr/>
        </p:nvCxnSpPr>
        <p:spPr>
          <a:xfrm>
            <a:off x="8434873" y="2550367"/>
            <a:ext cx="901960" cy="56605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67A9A2-DD8D-4E16-9EB2-361E29337515}"/>
              </a:ext>
            </a:extLst>
          </p:cNvPr>
          <p:cNvSpPr txBox="1"/>
          <p:nvPr/>
        </p:nvSpPr>
        <p:spPr>
          <a:xfrm rot="1918675">
            <a:off x="7940425" y="2288758"/>
            <a:ext cx="1890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1B1BED"/>
                </a:solidFill>
              </a:rPr>
              <a:t>Initialization with old solution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AAC68C-81D6-4CDB-B26E-80F7C06143F1}"/>
              </a:ext>
            </a:extLst>
          </p:cNvPr>
          <p:cNvCxnSpPr>
            <a:cxnSpLocks/>
          </p:cNvCxnSpPr>
          <p:nvPr/>
        </p:nvCxnSpPr>
        <p:spPr>
          <a:xfrm>
            <a:off x="9336833" y="3116424"/>
            <a:ext cx="870857" cy="76511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B6C3CFD-E419-46B7-B541-33A54CD27025}"/>
              </a:ext>
            </a:extLst>
          </p:cNvPr>
          <p:cNvSpPr txBox="1"/>
          <p:nvPr/>
        </p:nvSpPr>
        <p:spPr>
          <a:xfrm rot="2423870">
            <a:off x="9338223" y="3383741"/>
            <a:ext cx="1890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1B1BED"/>
                </a:solidFill>
              </a:rPr>
              <a:t>Improved solver settings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39BD10F6-0AE4-4617-B143-AD870DC8AF63}"/>
              </a:ext>
            </a:extLst>
          </p:cNvPr>
          <p:cNvSpPr/>
          <p:nvPr/>
        </p:nvSpPr>
        <p:spPr>
          <a:xfrm>
            <a:off x="10396159" y="4280111"/>
            <a:ext cx="1698171" cy="622041"/>
          </a:xfrm>
          <a:prstGeom prst="wedgeEllipseCallout">
            <a:avLst>
              <a:gd name="adj1" fmla="val -57829"/>
              <a:gd name="adj2" fmla="val -74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Converged in less than 700 iterations </a:t>
            </a:r>
          </a:p>
        </p:txBody>
      </p:sp>
      <p:cxnSp>
        <p:nvCxnSpPr>
          <p:cNvPr id="11" name="Straight Arrow Connector 5">
            <a:extLst>
              <a:ext uri="{FF2B5EF4-FFF2-40B4-BE49-F238E27FC236}">
                <a16:creationId xmlns:a16="http://schemas.microsoft.com/office/drawing/2014/main" id="{26793284-4F93-4F20-9BBF-66FA91838F27}"/>
              </a:ext>
            </a:extLst>
          </p:cNvPr>
          <p:cNvCxnSpPr>
            <a:cxnSpLocks/>
          </p:cNvCxnSpPr>
          <p:nvPr/>
        </p:nvCxnSpPr>
        <p:spPr>
          <a:xfrm flipV="1">
            <a:off x="7564016" y="2550367"/>
            <a:ext cx="870857" cy="51224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">
            <a:extLst>
              <a:ext uri="{FF2B5EF4-FFF2-40B4-BE49-F238E27FC236}">
                <a16:creationId xmlns:a16="http://schemas.microsoft.com/office/drawing/2014/main" id="{EA5E659D-A98B-4BF1-9EAC-79AF17669737}"/>
              </a:ext>
            </a:extLst>
          </p:cNvPr>
          <p:cNvSpPr txBox="1"/>
          <p:nvPr/>
        </p:nvSpPr>
        <p:spPr>
          <a:xfrm rot="19815521">
            <a:off x="6994206" y="2256669"/>
            <a:ext cx="13154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1B1BED"/>
                </a:solidFill>
              </a:rPr>
              <a:t>Auto convergence detection</a:t>
            </a:r>
          </a:p>
        </p:txBody>
      </p:sp>
    </p:spTree>
    <p:extLst>
      <p:ext uri="{BB962C8B-B14F-4D97-AF65-F5344CB8AC3E}">
        <p14:creationId xmlns:p14="http://schemas.microsoft.com/office/powerpoint/2010/main" val="31846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 animBg="0"/>
        </p:bldSub>
      </p:bldGraphic>
      <p:bldP spid="7" grpId="0"/>
      <p:bldP spid="13" grpId="0"/>
      <p:bldP spid="14" grpId="0" animBg="1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A413BE-5A5A-402A-A78E-9A404249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2A4F1-8225-4F68-8AFA-8BB5F804AE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CB492FA-0405-4187-B053-6B82F5D015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111985"/>
              </p:ext>
            </p:extLst>
          </p:nvPr>
        </p:nvGraphicFramePr>
        <p:xfrm>
          <a:off x="1140196" y="1760376"/>
          <a:ext cx="10177091" cy="4124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FA3FAB-5EA2-4DB9-9BD5-D3F4490EB46D}"/>
              </a:ext>
            </a:extLst>
          </p:cNvPr>
          <p:cNvCxnSpPr>
            <a:cxnSpLocks/>
          </p:cNvCxnSpPr>
          <p:nvPr/>
        </p:nvCxnSpPr>
        <p:spPr>
          <a:xfrm>
            <a:off x="8441094" y="2127380"/>
            <a:ext cx="901959" cy="989044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0C6A5-70A8-49B4-99A5-E0022F51E0D2}"/>
              </a:ext>
            </a:extLst>
          </p:cNvPr>
          <p:cNvSpPr txBox="1"/>
          <p:nvPr/>
        </p:nvSpPr>
        <p:spPr>
          <a:xfrm rot="2871090">
            <a:off x="7949731" y="2186547"/>
            <a:ext cx="1884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1B1BED"/>
                </a:solidFill>
              </a:rPr>
              <a:t>new posting software</a:t>
            </a:r>
          </a:p>
        </p:txBody>
      </p:sp>
    </p:spTree>
    <p:extLst>
      <p:ext uri="{BB962C8B-B14F-4D97-AF65-F5344CB8AC3E}">
        <p14:creationId xmlns:p14="http://schemas.microsoft.com/office/powerpoint/2010/main" val="392923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 animBg="0"/>
        </p:bldSub>
      </p:bldGraphic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0A3266-1ABA-4771-BD67-3611CCC47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>
                <a:solidFill>
                  <a:srgbClr val="00A0DE"/>
                </a:solidFill>
                <a:latin typeface="Avenir Medium" panose="02000503020000020003"/>
              </a:rPr>
              <a:t>Why coefficients?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Normalization of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Compare different driving speeds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Compare different dimensions of the car (WT and full size)</a:t>
            </a:r>
          </a:p>
          <a:p>
            <a:endParaRPr lang="en-GB" dirty="0"/>
          </a:p>
          <a:p>
            <a:pPr marL="434250" lvl="1" indent="0"/>
            <a:r>
              <a:rPr lang="en-GB" dirty="0"/>
              <a:t>Lift: C</a:t>
            </a:r>
            <a:r>
              <a:rPr lang="en-GB" baseline="-25000" dirty="0"/>
              <a:t>L</a:t>
            </a:r>
          </a:p>
          <a:p>
            <a:pPr marL="434250" lvl="1" indent="0"/>
            <a:r>
              <a:rPr lang="en-GB" dirty="0"/>
              <a:t>Drag: C</a:t>
            </a:r>
            <a:r>
              <a:rPr lang="en-GB" baseline="-25000" dirty="0"/>
              <a:t>D</a:t>
            </a:r>
          </a:p>
          <a:p>
            <a:pPr marL="434250" lvl="1" indent="0"/>
            <a:r>
              <a:rPr lang="en-GB" dirty="0"/>
              <a:t>Static pressure: C</a:t>
            </a:r>
            <a:r>
              <a:rPr lang="en-GB" baseline="-25000" dirty="0"/>
              <a:t>p</a:t>
            </a:r>
          </a:p>
          <a:p>
            <a:pPr marL="434250" lvl="1" indent="0"/>
            <a:r>
              <a:rPr lang="en-GB" dirty="0"/>
              <a:t>Total pressure (energy): total C</a:t>
            </a:r>
            <a:r>
              <a:rPr lang="en-GB" baseline="-25000" dirty="0"/>
              <a:t>p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C</a:t>
            </a:r>
            <a:r>
              <a:rPr lang="en-GB" baseline="-25000" dirty="0" err="1">
                <a:sym typeface="Wingdings" panose="05000000000000000000" pitchFamily="2" charset="2"/>
              </a:rPr>
              <a:t>p</a:t>
            </a:r>
            <a:r>
              <a:rPr lang="en-GB" dirty="0" err="1">
                <a:sym typeface="Wingdings" panose="05000000000000000000" pitchFamily="2" charset="2"/>
              </a:rPr>
              <a:t>T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3A84A-D53B-447D-B36A-6FB7EAB3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Aerodynamic coefficients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4E0BF-3B9F-4535-A394-98F578C864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9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5A2AE-E46D-4F07-BB7B-ED5DAAA1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FE7BD-2C0C-42D3-8169-334DEDD52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5447CA-8C86-4B9E-9950-CB7A0FD97F97}"/>
              </a:ext>
            </a:extLst>
          </p:cNvPr>
          <p:cNvSpPr/>
          <p:nvPr/>
        </p:nvSpPr>
        <p:spPr>
          <a:xfrm>
            <a:off x="1051249" y="1736229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Improving the Tool Kit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Focus on where you can improve the most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Invest time &amp; assign members to the process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Make things easy for future generations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300" dirty="0">
              <a:latin typeface="Avenir Medium" panose="02000503020000020003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01CF0BF-D16F-4EA4-A996-381B78A0E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7158703"/>
              </p:ext>
            </p:extLst>
          </p:nvPr>
        </p:nvGraphicFramePr>
        <p:xfrm>
          <a:off x="5131836" y="1760376"/>
          <a:ext cx="7060163" cy="4124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22239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5A2AE-E46D-4F07-BB7B-ED5DAAA1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FE7BD-2C0C-42D3-8169-334DEDD52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5447CA-8C86-4B9E-9950-CB7A0FD97F97}"/>
              </a:ext>
            </a:extLst>
          </p:cNvPr>
          <p:cNvSpPr/>
          <p:nvPr/>
        </p:nvSpPr>
        <p:spPr>
          <a:xfrm>
            <a:off x="1051249" y="17362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300" dirty="0">
              <a:latin typeface="Avenir Medium" panose="02000503020000020003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FFB7302-1E80-49D0-A613-65843623BAED}"/>
              </a:ext>
            </a:extLst>
          </p:cNvPr>
          <p:cNvSpPr/>
          <p:nvPr/>
        </p:nvSpPr>
        <p:spPr>
          <a:xfrm>
            <a:off x="1051249" y="17362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78BEC1F-A189-421C-8692-D48DB495763B}"/>
              </a:ext>
            </a:extLst>
          </p:cNvPr>
          <p:cNvGrpSpPr/>
          <p:nvPr/>
        </p:nvGrpSpPr>
        <p:grpSpPr>
          <a:xfrm>
            <a:off x="4954043" y="2184334"/>
            <a:ext cx="7150273" cy="3387704"/>
            <a:chOff x="3072121" y="1769036"/>
            <a:chExt cx="8988355" cy="412868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821A771-87A0-463F-B3FF-38A328050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72121" y="1769036"/>
              <a:ext cx="8988355" cy="412868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15517165-8EBD-42BE-97B2-CB0B51D18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5522934" y="5241699"/>
              <a:ext cx="1058448" cy="133231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7113BF1F-8CD5-4A3F-B192-D9C98E42CC22}"/>
                </a:ext>
              </a:extLst>
            </p:cNvPr>
            <p:cNvCxnSpPr/>
            <p:nvPr/>
          </p:nvCxnSpPr>
          <p:spPr>
            <a:xfrm flipH="1" flipV="1">
              <a:off x="6052158" y="1853852"/>
              <a:ext cx="529224" cy="344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1B2564C3-C9B7-4CEA-BFBF-50AFF2E590D5}"/>
              </a:ext>
            </a:extLst>
          </p:cNvPr>
          <p:cNvSpPr/>
          <p:nvPr/>
        </p:nvSpPr>
        <p:spPr>
          <a:xfrm>
            <a:off x="1051249" y="1736229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Report the simulations and compare them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Use simple techniques to allow a first conclusion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3011876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5A2AE-E46D-4F07-BB7B-ED5DAAA1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FE7BD-2C0C-42D3-8169-334DEDD52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5447CA-8C86-4B9E-9950-CB7A0FD97F97}"/>
              </a:ext>
            </a:extLst>
          </p:cNvPr>
          <p:cNvSpPr/>
          <p:nvPr/>
        </p:nvSpPr>
        <p:spPr>
          <a:xfrm>
            <a:off x="1051249" y="17362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300" dirty="0">
              <a:latin typeface="Avenir Medium" panose="02000503020000020003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FFB7302-1E80-49D0-A613-65843623BAED}"/>
              </a:ext>
            </a:extLst>
          </p:cNvPr>
          <p:cNvSpPr/>
          <p:nvPr/>
        </p:nvSpPr>
        <p:spPr>
          <a:xfrm>
            <a:off x="1051249" y="17362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1B2564C3-C9B7-4CEA-BFBF-50AFF2E590D5}"/>
              </a:ext>
            </a:extLst>
          </p:cNvPr>
          <p:cNvSpPr/>
          <p:nvPr/>
        </p:nvSpPr>
        <p:spPr>
          <a:xfrm>
            <a:off x="1051249" y="1736229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Report the simulations and compare them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Use simple techniques to allow a first conclusion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Use delta plots to highlight flow field and pressure deltas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Slice geometry and plot Cp distribution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</p:txBody>
      </p:sp>
      <p:pic>
        <p:nvPicPr>
          <p:cNvPr id="13" name="Grafik 5">
            <a:extLst>
              <a:ext uri="{FF2B5EF4-FFF2-40B4-BE49-F238E27FC236}">
                <a16:creationId xmlns:a16="http://schemas.microsoft.com/office/drawing/2014/main" id="{9AB86EC4-6A44-4D30-98E4-61BA2A3F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239" y="3676412"/>
            <a:ext cx="5295840" cy="23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66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5A2AE-E46D-4F07-BB7B-ED5DAAA1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THE CFD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FE7BD-2C0C-42D3-8169-334DEDD52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5447CA-8C86-4B9E-9950-CB7A0FD97F97}"/>
              </a:ext>
            </a:extLst>
          </p:cNvPr>
          <p:cNvSpPr/>
          <p:nvPr/>
        </p:nvSpPr>
        <p:spPr>
          <a:xfrm>
            <a:off x="1051249" y="17362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300" dirty="0">
              <a:latin typeface="Avenir Medium" panose="02000503020000020003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FFB7302-1E80-49D0-A613-65843623BAED}"/>
              </a:ext>
            </a:extLst>
          </p:cNvPr>
          <p:cNvSpPr/>
          <p:nvPr/>
        </p:nvSpPr>
        <p:spPr>
          <a:xfrm>
            <a:off x="1051249" y="1736229"/>
            <a:ext cx="6096000" cy="43858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Off-surface data: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Focus on energy content of air (total pressure </a:t>
            </a:r>
            <a:r>
              <a:rPr lang="en-GB" sz="1300" dirty="0">
                <a:latin typeface="Avenir Medium" panose="02000503020000020003"/>
                <a:sym typeface="Wingdings" panose="05000000000000000000" pitchFamily="2" charset="2"/>
              </a:rPr>
              <a:t> </a:t>
            </a:r>
            <a:r>
              <a:rPr lang="en-GB" sz="1300" dirty="0" err="1">
                <a:latin typeface="Avenir Medium" panose="02000503020000020003"/>
                <a:sym typeface="Wingdings" panose="05000000000000000000" pitchFamily="2" charset="2"/>
              </a:rPr>
              <a:t>CpT</a:t>
            </a:r>
            <a:r>
              <a:rPr lang="en-GB" sz="1300" dirty="0">
                <a:latin typeface="Avenir Medium" panose="02000503020000020003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Use mainly x-slices to understand the flow field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Additionally use static pressure (Cp)  and vortex visualization (</a:t>
            </a:r>
            <a:r>
              <a:rPr lang="en-GB" sz="1300" strike="sngStrike" dirty="0">
                <a:latin typeface="Avenir Medium" panose="02000503020000020003"/>
              </a:rPr>
              <a:t>vorticity</a:t>
            </a:r>
            <a:r>
              <a:rPr lang="en-GB" sz="1300" dirty="0">
                <a:latin typeface="Avenir Medium" panose="02000503020000020003"/>
              </a:rPr>
              <a:t>, Q-criterion, Lambda2-criterion, </a:t>
            </a:r>
            <a:r>
              <a:rPr lang="en-GB" sz="1300" dirty="0" err="1">
                <a:latin typeface="Avenir Medium" panose="02000503020000020003"/>
              </a:rPr>
              <a:t>Rotex</a:t>
            </a:r>
            <a:r>
              <a:rPr lang="en-GB" sz="1300" dirty="0">
                <a:latin typeface="Avenir Medium" panose="02000503020000020003"/>
              </a:rPr>
              <a:t>, …)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Velocity vectors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Surface data: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Static pressure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Streamlines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Wall shear stress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763903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A5CDDD-C6ED-46B4-9B2D-C250E5296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Wool Tufts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Flow Vis paint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Spring travel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downforce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Coasting test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drag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Pressure Tapping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Rake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FEDC70-18D2-4E23-9F76-0D7C0C8F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&amp;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FF438-1CDE-403D-ADBB-614D5D96FF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20C7BFDD-EC3B-468A-AC4B-8DCD595022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5" t="47163" r="32716" b="13549"/>
          <a:stretch/>
        </p:blipFill>
        <p:spPr>
          <a:xfrm>
            <a:off x="7565720" y="1340707"/>
            <a:ext cx="4508180" cy="3641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E92CA5B-AFD2-4C39-BE2F-4B029FA9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968" y="2706475"/>
            <a:ext cx="5091829" cy="3382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FB594FC-C450-47BE-BB58-BD8CE1D126F0}"/>
              </a:ext>
            </a:extLst>
          </p:cNvPr>
          <p:cNvSpPr txBox="1"/>
          <p:nvPr/>
        </p:nvSpPr>
        <p:spPr>
          <a:xfrm>
            <a:off x="3638811" y="6099713"/>
            <a:ext cx="1653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Greenteam</a:t>
            </a:r>
            <a:r>
              <a:rPr lang="de-DE" sz="1000" dirty="0"/>
              <a:t> Uni Stuttgart</a:t>
            </a:r>
          </a:p>
        </p:txBody>
      </p:sp>
    </p:spTree>
    <p:extLst>
      <p:ext uri="{BB962C8B-B14F-4D97-AF65-F5344CB8AC3E}">
        <p14:creationId xmlns:p14="http://schemas.microsoft.com/office/powerpoint/2010/main" val="745500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FEDC70-18D2-4E23-9F76-0D7C0C8F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&amp;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FF438-1CDE-403D-ADBB-614D5D96FF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1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E714F0-24A1-493C-A7D0-CC2C63930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43" y="2405418"/>
            <a:ext cx="4637657" cy="1811273"/>
          </a:xfrm>
        </p:spPr>
      </p:pic>
      <p:pic>
        <p:nvPicPr>
          <p:cNvPr id="12" name="Picture 7" descr="Chart&#10;&#10;Description automatically generated">
            <a:extLst>
              <a:ext uri="{FF2B5EF4-FFF2-40B4-BE49-F238E27FC236}">
                <a16:creationId xmlns:a16="http://schemas.microsoft.com/office/drawing/2014/main" id="{7A6E9181-F0FA-462D-A016-981E1D03D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43" y="4393440"/>
            <a:ext cx="4637657" cy="1811273"/>
          </a:xfrm>
          <a:prstGeom prst="rect">
            <a:avLst/>
          </a:prstGeom>
        </p:spPr>
      </p:pic>
      <p:pic>
        <p:nvPicPr>
          <p:cNvPr id="13" name="Grafik 46" descr="FW_40mmRH_straightline_80kmh_hoch_car">
            <a:extLst>
              <a:ext uri="{FF2B5EF4-FFF2-40B4-BE49-F238E27FC236}">
                <a16:creationId xmlns:a16="http://schemas.microsoft.com/office/drawing/2014/main" id="{3997CE71-CCBC-440C-B01E-7745A0421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2" b="25714"/>
          <a:stretch>
            <a:fillRect/>
          </a:stretch>
        </p:blipFill>
        <p:spPr bwMode="auto">
          <a:xfrm>
            <a:off x="515800" y="2449900"/>
            <a:ext cx="53340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45" descr="FW_30mmRH_straightline_80kmh_hoch_V2_car">
            <a:extLst>
              <a:ext uri="{FF2B5EF4-FFF2-40B4-BE49-F238E27FC236}">
                <a16:creationId xmlns:a16="http://schemas.microsoft.com/office/drawing/2014/main" id="{34F6E74D-D30D-46C8-B198-A38CE871E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4" b="26190"/>
          <a:stretch>
            <a:fillRect/>
          </a:stretch>
        </p:blipFill>
        <p:spPr bwMode="auto">
          <a:xfrm>
            <a:off x="515800" y="4393440"/>
            <a:ext cx="533400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C21233-D822-4478-B7FD-330BBFC7BAFE}"/>
              </a:ext>
            </a:extLst>
          </p:cNvPr>
          <p:cNvSpPr txBox="1"/>
          <p:nvPr/>
        </p:nvSpPr>
        <p:spPr>
          <a:xfrm>
            <a:off x="2593794" y="2223874"/>
            <a:ext cx="117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old FW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1640C-4490-4148-8CC5-677B2E8ECF7C}"/>
              </a:ext>
            </a:extLst>
          </p:cNvPr>
          <p:cNvSpPr txBox="1"/>
          <p:nvPr/>
        </p:nvSpPr>
        <p:spPr>
          <a:xfrm>
            <a:off x="8718477" y="2172901"/>
            <a:ext cx="1178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new FW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971B4-75EA-4D90-AAAE-89E2342CD9DB}"/>
              </a:ext>
            </a:extLst>
          </p:cNvPr>
          <p:cNvSpPr txBox="1"/>
          <p:nvPr/>
        </p:nvSpPr>
        <p:spPr>
          <a:xfrm>
            <a:off x="5631964" y="2978276"/>
            <a:ext cx="92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40 mm RH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63141-2D9E-4FC3-920E-CAF6BA327AF4}"/>
              </a:ext>
            </a:extLst>
          </p:cNvPr>
          <p:cNvSpPr txBox="1"/>
          <p:nvPr/>
        </p:nvSpPr>
        <p:spPr>
          <a:xfrm>
            <a:off x="5631964" y="4971732"/>
            <a:ext cx="92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30 mm RH</a:t>
            </a:r>
          </a:p>
        </p:txBody>
      </p:sp>
      <p:sp>
        <p:nvSpPr>
          <p:cNvPr id="3" name="Kreuz 2">
            <a:extLst>
              <a:ext uri="{FF2B5EF4-FFF2-40B4-BE49-F238E27FC236}">
                <a16:creationId xmlns:a16="http://schemas.microsoft.com/office/drawing/2014/main" id="{2B88D743-5494-4EE7-8E65-91E3FDDEA7B1}"/>
              </a:ext>
            </a:extLst>
          </p:cNvPr>
          <p:cNvSpPr/>
          <p:nvPr/>
        </p:nvSpPr>
        <p:spPr>
          <a:xfrm rot="18812046">
            <a:off x="2613427" y="3541660"/>
            <a:ext cx="216000" cy="216000"/>
          </a:xfrm>
          <a:prstGeom prst="plus">
            <a:avLst>
              <a:gd name="adj" fmla="val 336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Kreuz 20">
            <a:extLst>
              <a:ext uri="{FF2B5EF4-FFF2-40B4-BE49-F238E27FC236}">
                <a16:creationId xmlns:a16="http://schemas.microsoft.com/office/drawing/2014/main" id="{10920B66-7373-4EB8-A53F-0D97BABA5553}"/>
              </a:ext>
            </a:extLst>
          </p:cNvPr>
          <p:cNvSpPr/>
          <p:nvPr/>
        </p:nvSpPr>
        <p:spPr>
          <a:xfrm rot="18812046">
            <a:off x="2613427" y="5478749"/>
            <a:ext cx="216000" cy="216000"/>
          </a:xfrm>
          <a:prstGeom prst="plus">
            <a:avLst>
              <a:gd name="adj" fmla="val 336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Kreuz 21">
            <a:extLst>
              <a:ext uri="{FF2B5EF4-FFF2-40B4-BE49-F238E27FC236}">
                <a16:creationId xmlns:a16="http://schemas.microsoft.com/office/drawing/2014/main" id="{BDD70512-D762-4FAF-8D5A-1978500A43EF}"/>
              </a:ext>
            </a:extLst>
          </p:cNvPr>
          <p:cNvSpPr/>
          <p:nvPr/>
        </p:nvSpPr>
        <p:spPr>
          <a:xfrm rot="18812046">
            <a:off x="10030201" y="5915023"/>
            <a:ext cx="216000" cy="216000"/>
          </a:xfrm>
          <a:prstGeom prst="plus">
            <a:avLst>
              <a:gd name="adj" fmla="val 336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Kreuz 22">
            <a:extLst>
              <a:ext uri="{FF2B5EF4-FFF2-40B4-BE49-F238E27FC236}">
                <a16:creationId xmlns:a16="http://schemas.microsoft.com/office/drawing/2014/main" id="{7C97A54C-AC94-4635-A6A3-E4EE78D8854E}"/>
              </a:ext>
            </a:extLst>
          </p:cNvPr>
          <p:cNvSpPr/>
          <p:nvPr/>
        </p:nvSpPr>
        <p:spPr>
          <a:xfrm rot="18812046">
            <a:off x="10030202" y="3923600"/>
            <a:ext cx="216000" cy="216000"/>
          </a:xfrm>
          <a:prstGeom prst="plus">
            <a:avLst>
              <a:gd name="adj" fmla="val 336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Kreuz 23">
            <a:extLst>
              <a:ext uri="{FF2B5EF4-FFF2-40B4-BE49-F238E27FC236}">
                <a16:creationId xmlns:a16="http://schemas.microsoft.com/office/drawing/2014/main" id="{3C335E53-C4A9-49B2-B876-14E9E39D03A7}"/>
              </a:ext>
            </a:extLst>
          </p:cNvPr>
          <p:cNvSpPr/>
          <p:nvPr/>
        </p:nvSpPr>
        <p:spPr>
          <a:xfrm rot="18812046">
            <a:off x="8251507" y="2973762"/>
            <a:ext cx="216000" cy="216000"/>
          </a:xfrm>
          <a:prstGeom prst="plus">
            <a:avLst>
              <a:gd name="adj" fmla="val 336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Kreuz 24">
            <a:extLst>
              <a:ext uri="{FF2B5EF4-FFF2-40B4-BE49-F238E27FC236}">
                <a16:creationId xmlns:a16="http://schemas.microsoft.com/office/drawing/2014/main" id="{BED3669F-61FC-46B0-B77D-29DA868979C6}"/>
              </a:ext>
            </a:extLst>
          </p:cNvPr>
          <p:cNvSpPr/>
          <p:nvPr/>
        </p:nvSpPr>
        <p:spPr>
          <a:xfrm rot="18812046">
            <a:off x="8234988" y="4960376"/>
            <a:ext cx="216000" cy="216000"/>
          </a:xfrm>
          <a:prstGeom prst="plus">
            <a:avLst>
              <a:gd name="adj" fmla="val 336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52D81811-D893-43EC-ACEC-B9E36F8E68F0}"/>
              </a:ext>
            </a:extLst>
          </p:cNvPr>
          <p:cNvSpPr txBox="1">
            <a:spLocks/>
          </p:cNvSpPr>
          <p:nvPr/>
        </p:nvSpPr>
        <p:spPr>
          <a:xfrm>
            <a:off x="1140196" y="1655014"/>
            <a:ext cx="10177091" cy="4351338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300" b="0" i="0" kern="120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rgbClr val="00A0DE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4pPr>
            <a:lvl5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 baseline="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Front wing pressure </a:t>
            </a:r>
            <a:r>
              <a:rPr lang="en-GB" dirty="0" err="1"/>
              <a:t>tappings</a:t>
            </a:r>
            <a:r>
              <a:rPr lang="en-GB" dirty="0"/>
              <a:t> in straight line</a:t>
            </a:r>
          </a:p>
        </p:txBody>
      </p:sp>
      <p:graphicFrame>
        <p:nvGraphicFramePr>
          <p:cNvPr id="27" name="Diagramm 26">
            <a:extLst>
              <a:ext uri="{FF2B5EF4-FFF2-40B4-BE49-F238E27FC236}">
                <a16:creationId xmlns:a16="http://schemas.microsoft.com/office/drawing/2014/main" id="{E8BF420E-6817-42CB-A4E5-BE4563DF3C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041089"/>
              </p:ext>
            </p:extLst>
          </p:nvPr>
        </p:nvGraphicFramePr>
        <p:xfrm>
          <a:off x="6001887" y="197738"/>
          <a:ext cx="4124023" cy="2043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299885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0ACFD26-4357-46DC-BC39-945F601A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Formula Student mistakes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905DD-F965-48AA-A696-3FD826D4C3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08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F6DE925-BB56-4A5B-861F-BB96DE44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Formula Student mistakes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3B13E-2333-4206-AE13-6947F46D3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51520A6-87B4-444E-8C69-1027FCD26EF2}"/>
              </a:ext>
            </a:extLst>
          </p:cNvPr>
          <p:cNvSpPr txBox="1">
            <a:spLocks/>
          </p:cNvSpPr>
          <p:nvPr/>
        </p:nvSpPr>
        <p:spPr>
          <a:xfrm>
            <a:off x="1140196" y="1655014"/>
            <a:ext cx="10177091" cy="4351338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300" b="0" i="0" kern="120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rgbClr val="00A0DE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4pPr>
            <a:lvl5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 baseline="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dirty="0"/>
          </a:p>
          <a:p>
            <a:pPr lvl="1" indent="0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AD1E807D-3827-4F56-9BAD-13E053190C77}"/>
              </a:ext>
            </a:extLst>
          </p:cNvPr>
          <p:cNvSpPr/>
          <p:nvPr/>
        </p:nvSpPr>
        <p:spPr>
          <a:xfrm>
            <a:off x="1051249" y="1574501"/>
            <a:ext cx="6001544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CFD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High wall y</a:t>
            </a:r>
            <a:r>
              <a:rPr lang="en-GB" sz="1300" baseline="30000" dirty="0">
                <a:latin typeface="Avenir Medium" panose="02000503020000020003"/>
              </a:rPr>
              <a:t>+  </a:t>
            </a:r>
            <a:r>
              <a:rPr lang="en-GB" sz="1300" dirty="0">
                <a:latin typeface="Avenir Medium" panose="02000503020000020003"/>
              </a:rPr>
              <a:t>for the whole car</a:t>
            </a:r>
          </a:p>
          <a:p>
            <a:pPr marL="628615" lvl="1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Use high Reynolds approach where you don’t need to fully resolve the boundary layers</a:t>
            </a:r>
          </a:p>
          <a:p>
            <a:pPr marL="628615" lvl="1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Low Reynolds approach only where you really need it (suction surfaces of wings etc.)</a:t>
            </a:r>
            <a:endParaRPr lang="en-GB" sz="1100" dirty="0">
              <a:solidFill>
                <a:srgbClr val="00A0DE"/>
              </a:solidFill>
              <a:latin typeface="Avenir Medium" panose="02000503020000020003" pitchFamily="2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  <a:sym typeface="Wingdings" panose="05000000000000000000" pitchFamily="2" charset="2"/>
              </a:rPr>
              <a:t>low quality CFD simulations (&lt; 20 </a:t>
            </a:r>
            <a:r>
              <a:rPr lang="en-GB" sz="1300" dirty="0" err="1">
                <a:latin typeface="Avenir Medium" panose="02000503020000020003"/>
                <a:sym typeface="Wingdings" panose="05000000000000000000" pitchFamily="2" charset="2"/>
              </a:rPr>
              <a:t>mio</a:t>
            </a:r>
            <a:r>
              <a:rPr lang="en-GB" sz="1300" dirty="0">
                <a:latin typeface="Avenir Medium" panose="02000503020000020003"/>
                <a:sym typeface="Wingdings" panose="05000000000000000000" pitchFamily="2" charset="2"/>
              </a:rPr>
              <a:t> cells for </a:t>
            </a:r>
            <a:r>
              <a:rPr lang="en-GB" sz="1300" dirty="0" err="1">
                <a:latin typeface="Avenir Medium" panose="02000503020000020003"/>
                <a:sym typeface="Wingdings" panose="05000000000000000000" pitchFamily="2" charset="2"/>
              </a:rPr>
              <a:t>fullcar</a:t>
            </a:r>
            <a:r>
              <a:rPr lang="en-GB" sz="1300" dirty="0">
                <a:latin typeface="Avenir Medium" panose="02000503020000020003"/>
                <a:sym typeface="Wingdings" panose="05000000000000000000" pitchFamily="2" charset="2"/>
              </a:rPr>
              <a:t> simulation)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Be aware of possible issues, do not assume you get the right solution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Perform a mesh study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Compare your results with a better resolved flow field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Only refine where it is really necessary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Can you use different mesh settings for developing different areas on the car?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  <a:sym typeface="Wingdings" panose="05000000000000000000" pitchFamily="2" charset="2"/>
              </a:rPr>
              <a:t>2D simulations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A race car is 3D!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You can not even develop a front wing profile in clean flow in 2D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You can use 2D to understand fundamentals of </a:t>
            </a:r>
            <a:r>
              <a:rPr lang="en-GB" sz="1100" dirty="0" err="1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airfoils</a:t>
            </a: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 etc. but not to develop components for your car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  <a:sym typeface="Wingdings" panose="05000000000000000000" pitchFamily="2" charset="2"/>
              </a:rPr>
              <a:t>Transient simulations (RANS)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Focus on improving your steady-state simulation first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Transient simulations should use at least DES approach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Use a finer mesh for DES. This still does not give you the real flow field</a:t>
            </a:r>
          </a:p>
        </p:txBody>
      </p:sp>
      <p:pic>
        <p:nvPicPr>
          <p:cNvPr id="11" name="Grafik 10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6D5F251-9267-45E0-A150-706861C41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r="8812" b="13326"/>
          <a:stretch/>
        </p:blipFill>
        <p:spPr>
          <a:xfrm>
            <a:off x="6834934" y="2432181"/>
            <a:ext cx="4909197" cy="2934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527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F6DE925-BB56-4A5B-861F-BB96DE44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Formula Student mistakes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3B13E-2333-4206-AE13-6947F46D3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51520A6-87B4-444E-8C69-1027FCD26EF2}"/>
              </a:ext>
            </a:extLst>
          </p:cNvPr>
          <p:cNvSpPr txBox="1">
            <a:spLocks/>
          </p:cNvSpPr>
          <p:nvPr/>
        </p:nvSpPr>
        <p:spPr>
          <a:xfrm>
            <a:off x="1140196" y="1655014"/>
            <a:ext cx="10177091" cy="4351338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300" b="0" i="0" kern="120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rgbClr val="00A0DE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4pPr>
            <a:lvl5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 baseline="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dirty="0"/>
          </a:p>
          <a:p>
            <a:pPr lvl="1" indent="0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AD1E807D-3827-4F56-9BAD-13E053190C77}"/>
              </a:ext>
            </a:extLst>
          </p:cNvPr>
          <p:cNvSpPr/>
          <p:nvPr/>
        </p:nvSpPr>
        <p:spPr>
          <a:xfrm>
            <a:off x="1051249" y="1574501"/>
            <a:ext cx="621418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CFD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Validate the simulations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Use at least wool tufts to make sure your wings don’t separate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Wool tufts and flow viz on pressure sides is useless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Validation is not something you only do for the engineering design event</a:t>
            </a:r>
            <a:endParaRPr lang="en-GB" sz="1100" dirty="0">
              <a:solidFill>
                <a:srgbClr val="00A0DE"/>
              </a:solidFill>
              <a:latin typeface="Avenir Medium" panose="02000503020000020003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Make the most out of your CFD results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Use the right flow variables for the visualization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Are y-sections always the best?</a:t>
            </a:r>
            <a:endParaRPr lang="en-GB" sz="1100" dirty="0">
              <a:solidFill>
                <a:srgbClr val="00A0DE"/>
              </a:solidFill>
              <a:latin typeface="Avenir Medium" panose="02000503020000020003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AB470A-F6B5-440C-8093-1A9B8929B50C}"/>
              </a:ext>
            </a:extLst>
          </p:cNvPr>
          <p:cNvGrpSpPr/>
          <p:nvPr/>
        </p:nvGrpSpPr>
        <p:grpSpPr>
          <a:xfrm>
            <a:off x="7966635" y="1189963"/>
            <a:ext cx="2892219" cy="5395929"/>
            <a:chOff x="7966635" y="1189963"/>
            <a:chExt cx="2892219" cy="539592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B2CB0EB-7EAD-4D3F-9C30-A0BEEE339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276" t="4478" r="30765" b="22012"/>
            <a:stretch/>
          </p:blipFill>
          <p:spPr>
            <a:xfrm>
              <a:off x="7966635" y="2997328"/>
              <a:ext cx="2880000" cy="15349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92F31DF-E736-4B00-88FF-5B30093E9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276" t="4478" r="30765" b="22012"/>
            <a:stretch/>
          </p:blipFill>
          <p:spPr>
            <a:xfrm>
              <a:off x="7978854" y="1189963"/>
              <a:ext cx="2880000" cy="15349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BACF502-6EB1-4DFB-88DD-593C6D32D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276" t="4478" r="30765" b="22012"/>
            <a:stretch/>
          </p:blipFill>
          <p:spPr>
            <a:xfrm>
              <a:off x="7978854" y="4804692"/>
              <a:ext cx="2880000" cy="15349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4B0CD9C4-D735-4ACC-9B28-EEA4C98748BE}"/>
                </a:ext>
              </a:extLst>
            </p:cNvPr>
            <p:cNvSpPr txBox="1"/>
            <p:nvPr/>
          </p:nvSpPr>
          <p:spPr>
            <a:xfrm>
              <a:off x="9070645" y="2701366"/>
              <a:ext cx="6719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/>
                <a:t>Total </a:t>
              </a:r>
              <a:r>
                <a:rPr lang="de-DE" sz="1000" dirty="0" err="1"/>
                <a:t>Cp</a:t>
              </a:r>
              <a:endParaRPr lang="de-DE" sz="10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B38D53F-7774-4C4F-8777-9F5DECE9CA7D}"/>
                </a:ext>
              </a:extLst>
            </p:cNvPr>
            <p:cNvSpPr txBox="1"/>
            <p:nvPr/>
          </p:nvSpPr>
          <p:spPr>
            <a:xfrm>
              <a:off x="9084270" y="4514950"/>
              <a:ext cx="6447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Velocity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6062A2C-0EF2-440C-8C88-F4852CCC9065}"/>
                </a:ext>
              </a:extLst>
            </p:cNvPr>
            <p:cNvSpPr txBox="1"/>
            <p:nvPr/>
          </p:nvSpPr>
          <p:spPr>
            <a:xfrm>
              <a:off x="9247172" y="6339671"/>
              <a:ext cx="3433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err="1"/>
                <a:t>Cp</a:t>
              </a:r>
              <a:endParaRPr lang="de-DE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873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F6DE925-BB56-4A5B-861F-BB96DE44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Formula Student mistakes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3B13E-2333-4206-AE13-6947F46D3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51520A6-87B4-444E-8C69-1027FCD26EF2}"/>
              </a:ext>
            </a:extLst>
          </p:cNvPr>
          <p:cNvSpPr txBox="1">
            <a:spLocks/>
          </p:cNvSpPr>
          <p:nvPr/>
        </p:nvSpPr>
        <p:spPr>
          <a:xfrm>
            <a:off x="1140196" y="1655014"/>
            <a:ext cx="10177091" cy="4351338"/>
          </a:xfrm>
          <a:prstGeom prst="rect">
            <a:avLst/>
          </a:prstGeom>
        </p:spPr>
        <p:txBody>
          <a:bodyPr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300" b="0" i="0" kern="1200">
                <a:solidFill>
                  <a:schemeClr val="tx1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1pPr>
            <a:lvl2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rgbClr val="00A0DE"/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2pPr>
            <a:lvl3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100" b="0" i="0" kern="1200">
                <a:solidFill>
                  <a:schemeClr val="bg1">
                    <a:lumMod val="50000"/>
                  </a:schemeClr>
                </a:solidFill>
                <a:latin typeface="Avenir Medium" panose="02000503020000020003" pitchFamily="2" charset="0"/>
                <a:ea typeface="+mn-ea"/>
                <a:cs typeface="Arial" panose="020B0604020202020204" pitchFamily="34" charset="0"/>
              </a:defRPr>
            </a:lvl3pPr>
            <a:lvl4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4pPr>
            <a:lvl5pPr marL="0" indent="400050" algn="l" defTabSz="914318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tabLst/>
              <a:defRPr sz="1200" kern="1200" baseline="0">
                <a:solidFill>
                  <a:schemeClr val="bg1">
                    <a:lumMod val="50000"/>
                  </a:schemeClr>
                </a:solidFill>
                <a:latin typeface="Neutraface DJC Text Book" panose="020B0503020202020102" pitchFamily="34" charset="77"/>
                <a:ea typeface="+mn-ea"/>
                <a:cs typeface="Arial" panose="020B0604020202020204" pitchFamily="34" charset="0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GB" dirty="0"/>
          </a:p>
          <a:p>
            <a:pPr lvl="1" indent="0"/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AD1E807D-3827-4F56-9BAD-13E053190C77}"/>
              </a:ext>
            </a:extLst>
          </p:cNvPr>
          <p:cNvSpPr/>
          <p:nvPr/>
        </p:nvSpPr>
        <p:spPr>
          <a:xfrm>
            <a:off x="1051249" y="1524741"/>
            <a:ext cx="6001544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300" b="1" i="1" dirty="0">
                <a:solidFill>
                  <a:srgbClr val="00A0DE"/>
                </a:solidFill>
                <a:latin typeface="Avenir Medium" panose="02000503020000020003"/>
              </a:rPr>
              <a:t>Aero concept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Define your design goals appropriately</a:t>
            </a:r>
          </a:p>
          <a:p>
            <a:pPr marL="628615" lvl="1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Lift/drag target</a:t>
            </a:r>
          </a:p>
          <a:p>
            <a:pPr marL="628615" lvl="1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Aero balance target</a:t>
            </a:r>
          </a:p>
          <a:p>
            <a:pPr marL="628615" lvl="1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Use lap time simulations or experience from previous years</a:t>
            </a:r>
          </a:p>
          <a:p>
            <a:pPr marL="628615" lvl="1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How much do you benefit from your aero?</a:t>
            </a:r>
          </a:p>
          <a:p>
            <a:pPr marL="628615" lvl="1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</a:rPr>
              <a:t>Do not copy from F1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Do not design the car for straight ahead only</a:t>
            </a:r>
          </a:p>
          <a:p>
            <a:pPr marL="628615" lvl="1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imagine what will happen under yaw if you can not run cornering or yaw simulations</a:t>
            </a:r>
          </a:p>
          <a:p>
            <a:pPr marL="628615" lvl="1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Use wing profiles at leading edges of endplates</a:t>
            </a:r>
            <a:endParaRPr lang="en-GB" sz="1300" dirty="0">
              <a:latin typeface="Avenir Medium" panose="02000503020000020003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Use the right wing profiles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(high lift) </a:t>
            </a:r>
            <a:r>
              <a:rPr lang="en-GB" sz="1100" dirty="0" err="1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airfoils</a:t>
            </a: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 from a online database are not designed for running in a multi element config or in close proximity to the ground</a:t>
            </a:r>
            <a:endParaRPr lang="en-GB" sz="1100" dirty="0">
              <a:solidFill>
                <a:srgbClr val="00A0DE"/>
              </a:solidFill>
              <a:latin typeface="Avenir Medium" panose="02000503020000020003" pitchFamily="2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Design your wing cascades properly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Make sure there is a good reason to use more than one element</a:t>
            </a:r>
          </a:p>
          <a:p>
            <a:pPr marL="742915" lvl="1" indent="-2857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Pay attention to the slot gaps. While designing them but also in manufacturing </a:t>
            </a:r>
            <a:endParaRPr lang="en-GB" sz="1100" dirty="0">
              <a:solidFill>
                <a:srgbClr val="00A0DE"/>
              </a:solidFill>
              <a:latin typeface="Avenir Medium" panose="02000503020000020003" pitchFamily="2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1300" dirty="0">
                <a:latin typeface="Avenir Medium" panose="02000503020000020003"/>
              </a:rPr>
              <a:t>Integrate cooling into the aero package</a:t>
            </a:r>
          </a:p>
          <a:p>
            <a:pPr marL="628615" lvl="1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It is not something for the powertrain or battery guys</a:t>
            </a:r>
          </a:p>
          <a:p>
            <a:pPr marL="628615" lvl="1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GB" sz="1100" dirty="0">
                <a:solidFill>
                  <a:srgbClr val="00A0DE"/>
                </a:solidFill>
                <a:latin typeface="Avenir Medium" panose="02000503020000020003" pitchFamily="2" charset="0"/>
                <a:cs typeface="Arial" panose="020B0604020202020204" pitchFamily="34" charset="0"/>
                <a:sym typeface="Wingdings" panose="05000000000000000000" pitchFamily="2" charset="2"/>
              </a:rPr>
              <a:t>Optimize your onset flow and manage the departing flow </a:t>
            </a:r>
            <a:endParaRPr lang="en-GB" sz="1100" dirty="0">
              <a:solidFill>
                <a:srgbClr val="00A0DE"/>
              </a:solidFill>
              <a:latin typeface="Avenir Medium" panose="02000503020000020003" pitchFamily="2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GB" sz="1100" dirty="0">
              <a:solidFill>
                <a:srgbClr val="00A0DE"/>
              </a:solidFill>
              <a:latin typeface="Avenir Medium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9DE38AC-E6D8-4F32-A340-8D2B4C47F8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ED6D543-1535-4D61-9739-43AA8BD943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BB01CC3-2088-437D-AD99-21CC0343B2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6F46C20-3638-4E76-B7E7-87BAC84DF7B3}"/>
              </a:ext>
            </a:extLst>
          </p:cNvPr>
          <p:cNvGrpSpPr>
            <a:grpSpLocks noChangeAspect="1"/>
          </p:cNvGrpSpPr>
          <p:nvPr/>
        </p:nvGrpSpPr>
        <p:grpSpPr>
          <a:xfrm>
            <a:off x="8267685" y="1297890"/>
            <a:ext cx="2327411" cy="2579711"/>
            <a:chOff x="8605115" y="1449355"/>
            <a:chExt cx="2599089" cy="288084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EC1237C-1C6C-41AD-9D92-A717FE4A8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016" b="22958"/>
            <a:stretch/>
          </p:blipFill>
          <p:spPr>
            <a:xfrm>
              <a:off x="8605115" y="1449355"/>
              <a:ext cx="2599089" cy="28808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Pfeil: nach links 11">
              <a:extLst>
                <a:ext uri="{FF2B5EF4-FFF2-40B4-BE49-F238E27FC236}">
                  <a16:creationId xmlns:a16="http://schemas.microsoft.com/office/drawing/2014/main" id="{01F7CE78-5C1A-4FEF-AF8C-1453E08F444C}"/>
                </a:ext>
              </a:extLst>
            </p:cNvPr>
            <p:cNvSpPr/>
            <p:nvPr/>
          </p:nvSpPr>
          <p:spPr>
            <a:xfrm rot="9289046">
              <a:off x="10131139" y="3272130"/>
              <a:ext cx="525867" cy="313738"/>
            </a:xfrm>
            <a:prstGeom prst="left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0B54D47-0988-4B2A-92BD-52E06FC16832}"/>
              </a:ext>
            </a:extLst>
          </p:cNvPr>
          <p:cNvGrpSpPr/>
          <p:nvPr/>
        </p:nvGrpSpPr>
        <p:grpSpPr>
          <a:xfrm>
            <a:off x="8267685" y="4210864"/>
            <a:ext cx="2327411" cy="1895605"/>
            <a:chOff x="8267685" y="4210864"/>
            <a:chExt cx="2327411" cy="1895605"/>
          </a:xfrm>
        </p:grpSpPr>
        <p:pic>
          <p:nvPicPr>
            <p:cNvPr id="18" name="Picture 1">
              <a:extLst>
                <a:ext uri="{FF2B5EF4-FFF2-40B4-BE49-F238E27FC236}">
                  <a16:creationId xmlns:a16="http://schemas.microsoft.com/office/drawing/2014/main" id="{F853DF57-EA33-43BA-9721-4313216D61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87" t="14661" r="12703" b="16400"/>
            <a:stretch/>
          </p:blipFill>
          <p:spPr>
            <a:xfrm>
              <a:off x="8267685" y="4210864"/>
              <a:ext cx="2327411" cy="18956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Grafik 19" descr="Fragezeichen mit einfarbiger Füllung">
              <a:extLst>
                <a:ext uri="{FF2B5EF4-FFF2-40B4-BE49-F238E27FC236}">
                  <a16:creationId xmlns:a16="http://schemas.microsoft.com/office/drawing/2014/main" id="{A2B5B413-B48A-419E-8A7B-30A26AC52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1194" y="4999746"/>
              <a:ext cx="633846" cy="633846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61396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E18001-1CEE-497A-8555-08EFFA32E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Defined in the FIA Formula 1 Sporting Regulations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Goal: limit development time, balance performance between teams, limit costs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CFD</a:t>
            </a:r>
          </a:p>
          <a:p>
            <a:pPr marL="720000" lvl="1" indent="-285750">
              <a:buFont typeface="Wingdings" panose="05000000000000000000" pitchFamily="2" charset="2"/>
              <a:buChar char="§"/>
            </a:pPr>
            <a:r>
              <a:rPr lang="en-GB" dirty="0"/>
              <a:t>RATG: </a:t>
            </a:r>
            <a:r>
              <a:rPr lang="en-GB" b="1" u="sng" dirty="0"/>
              <a:t>r</a:t>
            </a:r>
            <a:r>
              <a:rPr lang="en-GB" dirty="0"/>
              <a:t>estricted </a:t>
            </a:r>
            <a:r>
              <a:rPr lang="en-GB" b="1" u="sng" dirty="0"/>
              <a:t>a</a:t>
            </a:r>
            <a:r>
              <a:rPr lang="en-GB" dirty="0"/>
              <a:t>erodynamic </a:t>
            </a:r>
            <a:r>
              <a:rPr lang="en-GB" b="1" u="sng" dirty="0"/>
              <a:t>t</a:t>
            </a:r>
            <a:r>
              <a:rPr lang="en-GB" dirty="0"/>
              <a:t>est </a:t>
            </a:r>
            <a:r>
              <a:rPr lang="en-GB" b="1" u="sng" dirty="0"/>
              <a:t>g</a:t>
            </a:r>
            <a:r>
              <a:rPr lang="en-GB" dirty="0"/>
              <a:t>eometry </a:t>
            </a:r>
            <a:r>
              <a:rPr lang="en-GB" dirty="0">
                <a:sym typeface="Wingdings" panose="05000000000000000000" pitchFamily="2" charset="2"/>
              </a:rPr>
              <a:t> limits number of different geometries to be simulated</a:t>
            </a:r>
          </a:p>
          <a:p>
            <a:pPr marL="720000" lvl="1" indent="-285750">
              <a:buFont typeface="Wingdings" panose="05000000000000000000" pitchFamily="2" charset="2"/>
              <a:buChar char="§"/>
            </a:pPr>
            <a:r>
              <a:rPr lang="en-GB" dirty="0" err="1">
                <a:sym typeface="Wingdings" panose="05000000000000000000" pitchFamily="2" charset="2"/>
              </a:rPr>
              <a:t>MAUh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b="1" u="sng" dirty="0">
                <a:sym typeface="Wingdings" panose="05000000000000000000" pitchFamily="2" charset="2"/>
              </a:rPr>
              <a:t>M</a:t>
            </a:r>
            <a:r>
              <a:rPr lang="en-GB" dirty="0">
                <a:sym typeface="Wingdings" panose="05000000000000000000" pitchFamily="2" charset="2"/>
              </a:rPr>
              <a:t>ega </a:t>
            </a:r>
            <a:r>
              <a:rPr lang="en-GB" b="1" u="sng" dirty="0">
                <a:sym typeface="Wingdings" panose="05000000000000000000" pitchFamily="2" charset="2"/>
              </a:rPr>
              <a:t>A</a:t>
            </a:r>
            <a:r>
              <a:rPr lang="en-GB" dirty="0">
                <a:sym typeface="Wingdings" panose="05000000000000000000" pitchFamily="2" charset="2"/>
              </a:rPr>
              <a:t>llocation </a:t>
            </a:r>
            <a:r>
              <a:rPr lang="en-GB" b="1" u="sng" dirty="0">
                <a:sym typeface="Wingdings" panose="05000000000000000000" pitchFamily="2" charset="2"/>
              </a:rPr>
              <a:t>U</a:t>
            </a:r>
            <a:r>
              <a:rPr lang="en-GB" dirty="0">
                <a:sym typeface="Wingdings" panose="05000000000000000000" pitchFamily="2" charset="2"/>
              </a:rPr>
              <a:t>nit </a:t>
            </a:r>
            <a:r>
              <a:rPr lang="en-GB" b="1" u="sng" dirty="0">
                <a:sym typeface="Wingdings" panose="05000000000000000000" pitchFamily="2" charset="2"/>
              </a:rPr>
              <a:t>h</a:t>
            </a:r>
            <a:r>
              <a:rPr lang="en-GB" dirty="0">
                <a:sym typeface="Wingdings" panose="05000000000000000000" pitchFamily="2" charset="2"/>
              </a:rPr>
              <a:t>ours  limits solving effort over all RATGs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Wind tunnel</a:t>
            </a:r>
          </a:p>
          <a:p>
            <a:pPr marL="720000" lvl="1" indent="-285750">
              <a:buFont typeface="Wingdings" panose="05000000000000000000" pitchFamily="2" charset="2"/>
              <a:buChar char="§"/>
            </a:pPr>
            <a:r>
              <a:rPr lang="en-GB" dirty="0"/>
              <a:t>Runs </a:t>
            </a:r>
            <a:r>
              <a:rPr lang="en-GB" dirty="0">
                <a:sym typeface="Wingdings" panose="05000000000000000000" pitchFamily="2" charset="2"/>
              </a:rPr>
              <a:t> limits number of wind tunnel runs</a:t>
            </a:r>
          </a:p>
          <a:p>
            <a:pPr marL="720000" lvl="1" indent="-285750">
              <a:buFont typeface="Wingdings" panose="05000000000000000000" pitchFamily="2" charset="2"/>
              <a:buChar char="§"/>
            </a:pPr>
            <a:r>
              <a:rPr lang="en-GB" dirty="0"/>
              <a:t>Wind On Time </a:t>
            </a:r>
            <a:r>
              <a:rPr lang="en-GB" dirty="0">
                <a:sym typeface="Wingdings" panose="05000000000000000000" pitchFamily="2" charset="2"/>
              </a:rPr>
              <a:t> limits time where tunnel airspeed is above 5 m/s</a:t>
            </a:r>
          </a:p>
          <a:p>
            <a:pPr marL="720000" lvl="1" indent="-285750">
              <a:buFont typeface="Wingdings" panose="05000000000000000000" pitchFamily="2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Occupancy  limits working time in/around the tunnel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Track</a:t>
            </a:r>
          </a:p>
          <a:p>
            <a:pPr marL="720000" lvl="1" indent="-285750">
              <a:buFont typeface="Wingdings" panose="05000000000000000000" pitchFamily="2" charset="2"/>
              <a:buChar char="§"/>
            </a:pPr>
            <a:r>
              <a:rPr lang="en-GB" dirty="0"/>
              <a:t>Testing to take place only in official Free Practice sessions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216072-1632-4B2F-BC01-DCC7035C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Aerodynamic Testing Restrictions in F1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C8153-E18A-4142-A6D1-0DF255C34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CF707C-9CD9-48CE-9E4B-6C4895C9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814" y="4659006"/>
            <a:ext cx="6001048" cy="1087960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511A94AB-F2B4-4873-965E-1A3A7CD283B5}"/>
              </a:ext>
            </a:extLst>
          </p:cNvPr>
          <p:cNvSpPr/>
          <p:nvPr/>
        </p:nvSpPr>
        <p:spPr>
          <a:xfrm>
            <a:off x="6009814" y="5720547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venir Medium" panose="02000503020000020003"/>
              </a:rPr>
              <a:t>FIA 2022 Formula 1 Sporting Regulations</a:t>
            </a:r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D9D84B84-F54F-4509-9D9F-3046CA4EB2F4}"/>
              </a:ext>
            </a:extLst>
          </p:cNvPr>
          <p:cNvSpPr/>
          <p:nvPr/>
        </p:nvSpPr>
        <p:spPr>
          <a:xfrm>
            <a:off x="7775197" y="2837794"/>
            <a:ext cx="546931" cy="68107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9705D40-3E45-4C25-84A9-9DFDDC3571E3}"/>
              </a:ext>
            </a:extLst>
          </p:cNvPr>
          <p:cNvSpPr txBox="1"/>
          <p:nvPr/>
        </p:nvSpPr>
        <p:spPr>
          <a:xfrm>
            <a:off x="8355073" y="3003844"/>
            <a:ext cx="2557047" cy="316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8">
              <a:lnSpc>
                <a:spcPct val="120000"/>
              </a:lnSpc>
              <a:spcBef>
                <a:spcPts val="1200"/>
              </a:spcBef>
            </a:pPr>
            <a:r>
              <a:rPr lang="de-DE" sz="1300" dirty="0" err="1">
                <a:latin typeface="Avenir Medium" panose="02000503020000020003" pitchFamily="2" charset="0"/>
                <a:cs typeface="Arial" panose="020B0604020202020204" pitchFamily="34" charset="0"/>
              </a:rPr>
              <a:t>Requires</a:t>
            </a:r>
            <a:r>
              <a:rPr lang="de-DE" sz="1300" dirty="0">
                <a:latin typeface="Avenir Medium" panose="02000503020000020003" pitchFamily="2" charset="0"/>
                <a:cs typeface="Arial" panose="020B0604020202020204" pitchFamily="34" charset="0"/>
              </a:rPr>
              <a:t> high </a:t>
            </a:r>
            <a:r>
              <a:rPr lang="de-DE" sz="1300" dirty="0" err="1">
                <a:latin typeface="Avenir Medium" panose="02000503020000020003" pitchFamily="2" charset="0"/>
                <a:cs typeface="Arial" panose="020B0604020202020204" pitchFamily="34" charset="0"/>
              </a:rPr>
              <a:t>efficient</a:t>
            </a:r>
            <a:r>
              <a:rPr lang="de-DE" sz="1300" dirty="0">
                <a:latin typeface="Avenir Medium" panose="02000503020000020003" pitchFamily="2" charset="0"/>
                <a:cs typeface="Arial" panose="020B0604020202020204" pitchFamily="34" charset="0"/>
              </a:rPr>
              <a:t> </a:t>
            </a:r>
            <a:r>
              <a:rPr lang="de-DE" sz="1300" dirty="0" err="1">
                <a:latin typeface="Avenir Medium" panose="02000503020000020003" pitchFamily="2" charset="0"/>
                <a:cs typeface="Arial" panose="020B0604020202020204" pitchFamily="34" charset="0"/>
              </a:rPr>
              <a:t>simulations</a:t>
            </a:r>
            <a:r>
              <a:rPr lang="de-DE" sz="1300" dirty="0">
                <a:latin typeface="Avenir Medium" panose="02000503020000020003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71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3204A2-B4B0-4C1F-AF9E-674B0994A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52C7143-310E-453C-8B52-27A553F3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Thank you!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E00415-C2F4-47E6-A349-2515D8CBAB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8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8B15DBC-FD1E-4C34-B249-3E7C82CA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latin typeface="Avenir Medium" panose="02000503020000020003"/>
              </a:rPr>
              <a:t>Formula 1 aerodynamic development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7A76A-F491-4878-B9D2-2B4104B12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3BC7210-F7B5-4C22-8FA9-610D04A3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</a:t>
            </a:r>
            <a:r>
              <a:rPr lang="de-DE" dirty="0" err="1"/>
              <a:t>path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A7E255-578F-4B92-81B6-2F9AD3ABD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19025980-E641-4C9E-91C1-31E2A5411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Regulations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CFD </a:t>
            </a:r>
            <a:r>
              <a:rPr lang="de-DE" dirty="0" err="1"/>
              <a:t>development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Wind </a:t>
            </a:r>
            <a:r>
              <a:rPr lang="de-DE" dirty="0" err="1"/>
              <a:t>tunnel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Track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F1B14E32-66AE-46B5-B60C-7C4EEBA5ECBC}"/>
              </a:ext>
            </a:extLst>
          </p:cNvPr>
          <p:cNvSpPr/>
          <p:nvPr/>
        </p:nvSpPr>
        <p:spPr>
          <a:xfrm>
            <a:off x="2982482" y="2495372"/>
            <a:ext cx="546931" cy="101694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FF16CE1-E0A9-44E1-8952-CCD3AD400A59}"/>
              </a:ext>
            </a:extLst>
          </p:cNvPr>
          <p:cNvSpPr txBox="1"/>
          <p:nvPr/>
        </p:nvSpPr>
        <p:spPr>
          <a:xfrm>
            <a:off x="3562358" y="2845661"/>
            <a:ext cx="2205091" cy="316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18">
              <a:lnSpc>
                <a:spcPct val="120000"/>
              </a:lnSpc>
              <a:spcBef>
                <a:spcPts val="1200"/>
              </a:spcBef>
            </a:pPr>
            <a:r>
              <a:rPr lang="de-DE" sz="1300" dirty="0">
                <a:latin typeface="Avenir Medium" panose="02000503020000020003" pitchFamily="2" charset="0"/>
                <a:cs typeface="Arial" panose="020B0604020202020204" pitchFamily="34" charset="0"/>
              </a:rPr>
              <a:t>Aero </a:t>
            </a:r>
            <a:r>
              <a:rPr lang="de-DE" sz="1300" dirty="0" err="1">
                <a:latin typeface="Avenir Medium" panose="02000503020000020003" pitchFamily="2" charset="0"/>
                <a:cs typeface="Arial" panose="020B0604020202020204" pitchFamily="34" charset="0"/>
              </a:rPr>
              <a:t>testing</a:t>
            </a:r>
            <a:r>
              <a:rPr lang="de-DE" sz="1300" dirty="0">
                <a:latin typeface="Avenir Medium" panose="02000503020000020003" pitchFamily="2" charset="0"/>
                <a:cs typeface="Arial" panose="020B0604020202020204" pitchFamily="34" charset="0"/>
              </a:rPr>
              <a:t> </a:t>
            </a:r>
            <a:r>
              <a:rPr lang="de-DE" sz="1300" dirty="0" err="1">
                <a:latin typeface="Avenir Medium" panose="02000503020000020003" pitchFamily="2" charset="0"/>
                <a:cs typeface="Arial" panose="020B0604020202020204" pitchFamily="34" charset="0"/>
              </a:rPr>
              <a:t>restrictions</a:t>
            </a:r>
            <a:r>
              <a:rPr lang="de-DE" sz="1300" dirty="0">
                <a:latin typeface="Avenir Medium" panose="02000503020000020003" pitchFamily="2" charset="0"/>
                <a:cs typeface="Arial" panose="020B0604020202020204" pitchFamily="34" charset="0"/>
              </a:rPr>
              <a:t> (ATR)</a:t>
            </a:r>
          </a:p>
        </p:txBody>
      </p:sp>
    </p:spTree>
    <p:extLst>
      <p:ext uri="{BB962C8B-B14F-4D97-AF65-F5344CB8AC3E}">
        <p14:creationId xmlns:p14="http://schemas.microsoft.com/office/powerpoint/2010/main" val="1494134289"/>
      </p:ext>
    </p:extLst>
  </p:cSld>
  <p:clrMapOvr>
    <a:masterClrMapping/>
  </p:clrMapOvr>
</p:sld>
</file>

<file path=ppt/theme/theme1.xml><?xml version="1.0" encoding="utf-8"?>
<a:theme xmlns:a="http://schemas.openxmlformats.org/drawingml/2006/main" name="Kula Presentation Template">
  <a:themeElements>
    <a:clrScheme name="Kula Color 1">
      <a:dk1>
        <a:srgbClr val="000000"/>
      </a:dk1>
      <a:lt1>
        <a:srgbClr val="FFFFFF"/>
      </a:lt1>
      <a:dk2>
        <a:srgbClr val="000000"/>
      </a:dk2>
      <a:lt2>
        <a:srgbClr val="FEFC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4493</TotalTime>
  <Words>2735</Words>
  <Application>Microsoft Office PowerPoint</Application>
  <PresentationFormat>Widescreen</PresentationFormat>
  <Paragraphs>605</Paragraphs>
  <Slides>70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Avenir Black Oblique</vt:lpstr>
      <vt:lpstr>Avenir Book</vt:lpstr>
      <vt:lpstr>Avenir Medium</vt:lpstr>
      <vt:lpstr>Avenir Next Medium</vt:lpstr>
      <vt:lpstr>Calibri</vt:lpstr>
      <vt:lpstr>Josefin Sans Regular Roman</vt:lpstr>
      <vt:lpstr>Neutraface DJC Text Book</vt:lpstr>
      <vt:lpstr>Wingdings</vt:lpstr>
      <vt:lpstr>Kula Presentation Template</vt:lpstr>
      <vt:lpstr>Aerodynamics in F1 and formula student</vt:lpstr>
      <vt:lpstr>CONTENTS</vt:lpstr>
      <vt:lpstr>About me</vt:lpstr>
      <vt:lpstr>Fundamentals</vt:lpstr>
      <vt:lpstr>Laptime improvements through Aerodynamics</vt:lpstr>
      <vt:lpstr>Aerodynamic coefficients</vt:lpstr>
      <vt:lpstr>Aerodynamic Testing Restrictions in F1</vt:lpstr>
      <vt:lpstr>Formula 1 aerodynamic development</vt:lpstr>
      <vt:lpstr>Development path</vt:lpstr>
      <vt:lpstr>Idea Generation</vt:lpstr>
      <vt:lpstr>CFD</vt:lpstr>
      <vt:lpstr>Transient CFD</vt:lpstr>
      <vt:lpstr>Wind Tunnel Testing</vt:lpstr>
      <vt:lpstr>Wind tunnel testing</vt:lpstr>
      <vt:lpstr>Wind tunnel testing</vt:lpstr>
      <vt:lpstr>Wind Tunnel Testing</vt:lpstr>
      <vt:lpstr>Wind Tunnel Testing</vt:lpstr>
      <vt:lpstr>Wind Tunnel Testing</vt:lpstr>
      <vt:lpstr>Track Testing</vt:lpstr>
      <vt:lpstr>Understanding development metrics</vt:lpstr>
      <vt:lpstr>Front wing Polar</vt:lpstr>
      <vt:lpstr>Front wing Polar</vt:lpstr>
      <vt:lpstr>Front wing Polar</vt:lpstr>
      <vt:lpstr>Rear Wing Polar</vt:lpstr>
      <vt:lpstr>Rebalancing and Redragging</vt:lpstr>
      <vt:lpstr>How to improve your development process</vt:lpstr>
      <vt:lpstr>IDEA &amp; Concept generation</vt:lpstr>
      <vt:lpstr>IDEA &amp; Concept generation</vt:lpstr>
      <vt:lpstr>IDEA &amp; Concept generation</vt:lpstr>
      <vt:lpstr>IDEA &amp; Concept generation</vt:lpstr>
      <vt:lpstr>IDEA &amp; Concept generation</vt:lpstr>
      <vt:lpstr>IDEA &amp; Concept generation</vt:lpstr>
      <vt:lpstr>IDEA &amp; Concept generation - EXAMPLE</vt:lpstr>
      <vt:lpstr>IDEA &amp; Concept generation  - EXAMPLE</vt:lpstr>
      <vt:lpstr>IDEA &amp; Concept generation  - EXAMPLE</vt:lpstr>
      <vt:lpstr>CAD and Airfoils</vt:lpstr>
      <vt:lpstr>CAD</vt:lpstr>
      <vt:lpstr>CAD</vt:lpstr>
      <vt:lpstr>CAD</vt:lpstr>
      <vt:lpstr>Airfoils</vt:lpstr>
      <vt:lpstr>Airfoils</vt:lpstr>
      <vt:lpstr>Airfoils</vt:lpstr>
      <vt:lpstr>Airfoils</vt:lpstr>
      <vt:lpstr>Airfoils</vt:lpstr>
      <vt:lpstr>Multi Element Wing Cascades</vt:lpstr>
      <vt:lpstr>Multi Element Wing Cascades</vt:lpstr>
      <vt:lpstr>Multi Element Wing Cascades</vt:lpstr>
      <vt:lpstr>Multi Element Wing Cascades</vt:lpstr>
      <vt:lpstr>Multi Element Wing Cascades</vt:lpstr>
      <vt:lpstr>Multi Element Wing Cascades</vt:lpstr>
      <vt:lpstr>Muti Element Wing Cascades</vt:lpstr>
      <vt:lpstr>Optimizing the CFD Process</vt:lpstr>
      <vt:lpstr>Optimizing the CFD Process</vt:lpstr>
      <vt:lpstr>Optimizing the CFD Process</vt:lpstr>
      <vt:lpstr>Optimizing the CFD Process</vt:lpstr>
      <vt:lpstr>Optimizing the CFD Process</vt:lpstr>
      <vt:lpstr>Optimizing the CFD Process</vt:lpstr>
      <vt:lpstr>Optimizing the CFD Process</vt:lpstr>
      <vt:lpstr>Optimizing the CFD Process</vt:lpstr>
      <vt:lpstr>Optimizing the CFD Process</vt:lpstr>
      <vt:lpstr>Optimizing THE CFD visualization</vt:lpstr>
      <vt:lpstr>Optimizing THE CFD visualization</vt:lpstr>
      <vt:lpstr>Optimizing THE CFD visualization</vt:lpstr>
      <vt:lpstr>TESTING &amp; VALIDATION</vt:lpstr>
      <vt:lpstr>TESTING &amp; VALIDATION</vt:lpstr>
      <vt:lpstr>Common Formula Student mistakes</vt:lpstr>
      <vt:lpstr>Common Formula Student mistakes</vt:lpstr>
      <vt:lpstr>Common Formula Student mistakes</vt:lpstr>
      <vt:lpstr>Common Formula Student mistakes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ShapeSlide</dc:creator>
  <cp:keywords/>
  <dc:description/>
  <cp:lastModifiedBy>Pangerl Jonas</cp:lastModifiedBy>
  <cp:revision>422</cp:revision>
  <dcterms:created xsi:type="dcterms:W3CDTF">2017-07-17T01:01:38Z</dcterms:created>
  <dcterms:modified xsi:type="dcterms:W3CDTF">2025-11-05T08:48:26Z</dcterms:modified>
  <cp:category/>
</cp:coreProperties>
</file>